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285340-3FA5-4B64-9431-A37950B68376}"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3146F-4908-4D02-9C65-6A6C87E45312}" type="slidenum">
              <a:rPr lang="en-GB" smtClean="0"/>
              <a:t>‹#›</a:t>
            </a:fld>
            <a:endParaRPr lang="en-GB"/>
          </a:p>
        </p:txBody>
      </p:sp>
    </p:spTree>
    <p:extLst>
      <p:ext uri="{BB962C8B-B14F-4D97-AF65-F5344CB8AC3E}">
        <p14:creationId xmlns:p14="http://schemas.microsoft.com/office/powerpoint/2010/main" val="283501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285340-3FA5-4B64-9431-A37950B68376}"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3146F-4908-4D02-9C65-6A6C87E45312}" type="slidenum">
              <a:rPr lang="en-GB" smtClean="0"/>
              <a:t>‹#›</a:t>
            </a:fld>
            <a:endParaRPr lang="en-GB"/>
          </a:p>
        </p:txBody>
      </p:sp>
    </p:spTree>
    <p:extLst>
      <p:ext uri="{BB962C8B-B14F-4D97-AF65-F5344CB8AC3E}">
        <p14:creationId xmlns:p14="http://schemas.microsoft.com/office/powerpoint/2010/main" val="308893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285340-3FA5-4B64-9431-A37950B68376}"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3146F-4908-4D02-9C65-6A6C87E45312}" type="slidenum">
              <a:rPr lang="en-GB" smtClean="0"/>
              <a:t>‹#›</a:t>
            </a:fld>
            <a:endParaRPr lang="en-GB"/>
          </a:p>
        </p:txBody>
      </p:sp>
    </p:spTree>
    <p:extLst>
      <p:ext uri="{BB962C8B-B14F-4D97-AF65-F5344CB8AC3E}">
        <p14:creationId xmlns:p14="http://schemas.microsoft.com/office/powerpoint/2010/main" val="240551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793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46978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88862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288592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846416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447377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755469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09566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285340-3FA5-4B64-9431-A37950B68376}"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3146F-4908-4D02-9C65-6A6C87E45312}" type="slidenum">
              <a:rPr lang="en-GB" smtClean="0"/>
              <a:t>‹#›</a:t>
            </a:fld>
            <a:endParaRPr lang="en-GB"/>
          </a:p>
        </p:txBody>
      </p:sp>
    </p:spTree>
    <p:extLst>
      <p:ext uri="{BB962C8B-B14F-4D97-AF65-F5344CB8AC3E}">
        <p14:creationId xmlns:p14="http://schemas.microsoft.com/office/powerpoint/2010/main" val="3077932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90562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73539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70784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85340-3FA5-4B64-9431-A37950B68376}"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3146F-4908-4D02-9C65-6A6C87E45312}" type="slidenum">
              <a:rPr lang="en-GB" smtClean="0"/>
              <a:t>‹#›</a:t>
            </a:fld>
            <a:endParaRPr lang="en-GB"/>
          </a:p>
        </p:txBody>
      </p:sp>
    </p:spTree>
    <p:extLst>
      <p:ext uri="{BB962C8B-B14F-4D97-AF65-F5344CB8AC3E}">
        <p14:creationId xmlns:p14="http://schemas.microsoft.com/office/powerpoint/2010/main" val="34095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285340-3FA5-4B64-9431-A37950B68376}"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3146F-4908-4D02-9C65-6A6C87E45312}" type="slidenum">
              <a:rPr lang="en-GB" smtClean="0"/>
              <a:t>‹#›</a:t>
            </a:fld>
            <a:endParaRPr lang="en-GB"/>
          </a:p>
        </p:txBody>
      </p:sp>
    </p:spTree>
    <p:extLst>
      <p:ext uri="{BB962C8B-B14F-4D97-AF65-F5344CB8AC3E}">
        <p14:creationId xmlns:p14="http://schemas.microsoft.com/office/powerpoint/2010/main" val="285543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285340-3FA5-4B64-9431-A37950B68376}"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A3146F-4908-4D02-9C65-6A6C87E45312}" type="slidenum">
              <a:rPr lang="en-GB" smtClean="0"/>
              <a:t>‹#›</a:t>
            </a:fld>
            <a:endParaRPr lang="en-GB"/>
          </a:p>
        </p:txBody>
      </p:sp>
    </p:spTree>
    <p:extLst>
      <p:ext uri="{BB962C8B-B14F-4D97-AF65-F5344CB8AC3E}">
        <p14:creationId xmlns:p14="http://schemas.microsoft.com/office/powerpoint/2010/main" val="31555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285340-3FA5-4B64-9431-A37950B68376}"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A3146F-4908-4D02-9C65-6A6C87E45312}" type="slidenum">
              <a:rPr lang="en-GB" smtClean="0"/>
              <a:t>‹#›</a:t>
            </a:fld>
            <a:endParaRPr lang="en-GB"/>
          </a:p>
        </p:txBody>
      </p:sp>
    </p:spTree>
    <p:extLst>
      <p:ext uri="{BB962C8B-B14F-4D97-AF65-F5344CB8AC3E}">
        <p14:creationId xmlns:p14="http://schemas.microsoft.com/office/powerpoint/2010/main" val="3042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85340-3FA5-4B64-9431-A37950B68376}"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A3146F-4908-4D02-9C65-6A6C87E45312}" type="slidenum">
              <a:rPr lang="en-GB" smtClean="0"/>
              <a:t>‹#›</a:t>
            </a:fld>
            <a:endParaRPr lang="en-GB"/>
          </a:p>
        </p:txBody>
      </p:sp>
    </p:spTree>
    <p:extLst>
      <p:ext uri="{BB962C8B-B14F-4D97-AF65-F5344CB8AC3E}">
        <p14:creationId xmlns:p14="http://schemas.microsoft.com/office/powerpoint/2010/main" val="107776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285340-3FA5-4B64-9431-A37950B68376}"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3146F-4908-4D02-9C65-6A6C87E45312}" type="slidenum">
              <a:rPr lang="en-GB" smtClean="0"/>
              <a:t>‹#›</a:t>
            </a:fld>
            <a:endParaRPr lang="en-GB"/>
          </a:p>
        </p:txBody>
      </p:sp>
    </p:spTree>
    <p:extLst>
      <p:ext uri="{BB962C8B-B14F-4D97-AF65-F5344CB8AC3E}">
        <p14:creationId xmlns:p14="http://schemas.microsoft.com/office/powerpoint/2010/main" val="336103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285340-3FA5-4B64-9431-A37950B68376}"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3146F-4908-4D02-9C65-6A6C87E45312}" type="slidenum">
              <a:rPr lang="en-GB" smtClean="0"/>
              <a:t>‹#›</a:t>
            </a:fld>
            <a:endParaRPr lang="en-GB"/>
          </a:p>
        </p:txBody>
      </p:sp>
    </p:spTree>
    <p:extLst>
      <p:ext uri="{BB962C8B-B14F-4D97-AF65-F5344CB8AC3E}">
        <p14:creationId xmlns:p14="http://schemas.microsoft.com/office/powerpoint/2010/main" val="197623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85340-3FA5-4B64-9431-A37950B68376}" type="datetimeFigureOut">
              <a:rPr lang="en-GB" smtClean="0"/>
              <a:t>04/05/2020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3146F-4908-4D02-9C65-6A6C87E45312}" type="slidenum">
              <a:rPr lang="en-GB" smtClean="0"/>
              <a:t>‹#›</a:t>
            </a:fld>
            <a:endParaRPr lang="en-GB"/>
          </a:p>
        </p:txBody>
      </p:sp>
    </p:spTree>
    <p:extLst>
      <p:ext uri="{BB962C8B-B14F-4D97-AF65-F5344CB8AC3E}">
        <p14:creationId xmlns:p14="http://schemas.microsoft.com/office/powerpoint/2010/main" val="3643269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48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79948" y="141856"/>
            <a:ext cx="8220075" cy="993775"/>
          </a:xfrm>
        </p:spPr>
        <p:txBody>
          <a:bodyPr/>
          <a:lstStyle/>
          <a:p>
            <a:pPr eaLnBrk="1" hangingPunct="1"/>
            <a:r>
              <a:rPr lang="en-GB" altLang="en-US" sz="3600" dirty="0">
                <a:solidFill>
                  <a:srgbClr val="61738B"/>
                </a:solidFill>
              </a:rPr>
              <a:t>“This is your victory!”</a:t>
            </a:r>
          </a:p>
        </p:txBody>
      </p:sp>
      <p:sp>
        <p:nvSpPr>
          <p:cNvPr id="7" name="Rectangle 6"/>
          <p:cNvSpPr>
            <a:spLocks noChangeArrowheads="1"/>
          </p:cNvSpPr>
          <p:nvPr/>
        </p:nvSpPr>
        <p:spPr bwMode="auto">
          <a:xfrm>
            <a:off x="1067323" y="1135631"/>
            <a:ext cx="76327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Shortly after Churchill's speech, King George VI, Queen Elizabeth and the two princesses came out onto the balcony at Buckingham Palace. It was to be the first of eight appearances by the King and Queen on VE Day. When the doors onto the balcony were opened again at 17:30, the Royal Family stepped out accompanied by the man of the hour, Churchill. Churchill later told the crowds: </a:t>
            </a:r>
          </a:p>
        </p:txBody>
      </p:sp>
      <p:grpSp>
        <p:nvGrpSpPr>
          <p:cNvPr id="18" name="Group 17"/>
          <p:cNvGrpSpPr>
            <a:grpSpLocks/>
          </p:cNvGrpSpPr>
          <p:nvPr/>
        </p:nvGrpSpPr>
        <p:grpSpPr bwMode="auto">
          <a:xfrm>
            <a:off x="479947" y="3091313"/>
            <a:ext cx="4747145" cy="3227600"/>
            <a:chOff x="764039" y="3473903"/>
            <a:chExt cx="3816427" cy="2724882"/>
          </a:xfrm>
        </p:grpSpPr>
        <p:sp>
          <p:nvSpPr>
            <p:cNvPr id="17417" name="TextBox 21"/>
            <p:cNvSpPr txBox="1">
              <a:spLocks noChangeArrowheads="1"/>
            </p:cNvSpPr>
            <p:nvPr/>
          </p:nvSpPr>
          <p:spPr bwMode="auto">
            <a:xfrm>
              <a:off x="821921" y="6101214"/>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Lewenstein (@Wikipedia.com) - granted under creative commons licence – attribution</a:t>
              </a:r>
            </a:p>
          </p:txBody>
        </p:sp>
        <p:pic>
          <p:nvPicPr>
            <p:cNvPr id="1741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4039" y="3473903"/>
              <a:ext cx="3816427" cy="262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a:grpSpLocks/>
          </p:cNvGrpSpPr>
          <p:nvPr/>
        </p:nvGrpSpPr>
        <p:grpSpPr bwMode="auto">
          <a:xfrm>
            <a:off x="6209235" y="2845652"/>
            <a:ext cx="4859099" cy="3255111"/>
            <a:chOff x="5318620" y="3473904"/>
            <a:chExt cx="3078147" cy="2724881"/>
          </a:xfrm>
        </p:grpSpPr>
        <p:pic>
          <p:nvPicPr>
            <p:cNvPr id="17415" name="Picture 16"/>
            <p:cNvPicPr>
              <a:picLocks noChangeAspect="1"/>
            </p:cNvPicPr>
            <p:nvPr/>
          </p:nvPicPr>
          <p:blipFill>
            <a:blip r:embed="rId3">
              <a:extLst>
                <a:ext uri="{28A0092B-C50C-407E-A947-70E740481C1C}">
                  <a14:useLocalDpi xmlns:a14="http://schemas.microsoft.com/office/drawing/2010/main" val="0"/>
                </a:ext>
              </a:extLst>
            </a:blip>
            <a:srcRect b="12309"/>
            <a:stretch>
              <a:fillRect/>
            </a:stretch>
          </p:blipFill>
          <p:spPr bwMode="auto">
            <a:xfrm>
              <a:off x="5318620" y="3473904"/>
              <a:ext cx="3069730" cy="26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21"/>
            <p:cNvSpPr txBox="1">
              <a:spLocks noChangeArrowheads="1"/>
            </p:cNvSpPr>
            <p:nvPr/>
          </p:nvSpPr>
          <p:spPr bwMode="auto">
            <a:xfrm>
              <a:off x="5318620" y="6101214"/>
              <a:ext cx="3078147"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Common Good  (@Wikipedia.com) - granted under creative commons licence – attributiont</a:t>
              </a:r>
            </a:p>
          </p:txBody>
        </p:sp>
      </p:grpSp>
      <p:sp>
        <p:nvSpPr>
          <p:cNvPr id="20" name="Oval 19"/>
          <p:cNvSpPr/>
          <p:nvPr/>
        </p:nvSpPr>
        <p:spPr>
          <a:xfrm>
            <a:off x="6175376" y="4554539"/>
            <a:ext cx="1547813" cy="1546225"/>
          </a:xfrm>
          <a:prstGeom prst="ellipse">
            <a:avLst/>
          </a:prstGeom>
          <a:solidFill>
            <a:srgbClr val="6B91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dirty="0">
                <a:solidFill>
                  <a:schemeClr val="tx1"/>
                </a:solidFill>
              </a:rPr>
              <a:t>“This is your victory!”</a:t>
            </a:r>
            <a:endParaRPr lang="en-GB" dirty="0">
              <a:solidFill>
                <a:schemeClr val="tx1"/>
              </a:solidFill>
            </a:endParaRPr>
          </a:p>
        </p:txBody>
      </p:sp>
    </p:spTree>
    <p:extLst>
      <p:ext uri="{BB962C8B-B14F-4D97-AF65-F5344CB8AC3E}">
        <p14:creationId xmlns:p14="http://schemas.microsoft.com/office/powerpoint/2010/main" val="2243415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50"/>
                                        <p:tgtEl>
                                          <p:spTgt spid="22"/>
                                        </p:tgtEl>
                                      </p:cBhvr>
                                    </p:animEffect>
                                  </p:childTnLst>
                                </p:cTn>
                              </p:par>
                              <p:par>
                                <p:cTn id="11" presetID="10" presetClass="entr" presetSubtype="0" fill="hold" nodeType="with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50"/>
                                        <p:tgtEl>
                                          <p:spTgt spid="1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589129" y="315653"/>
            <a:ext cx="8220075" cy="993775"/>
          </a:xfrm>
        </p:spPr>
        <p:txBody>
          <a:bodyPr/>
          <a:lstStyle/>
          <a:p>
            <a:pPr eaLnBrk="1" hangingPunct="1"/>
            <a:r>
              <a:rPr lang="en-GB" altLang="en-US" sz="3600" dirty="0">
                <a:solidFill>
                  <a:srgbClr val="61738B"/>
                </a:solidFill>
              </a:rPr>
              <a:t>A Memorable Night</a:t>
            </a:r>
          </a:p>
        </p:txBody>
      </p:sp>
      <p:sp>
        <p:nvSpPr>
          <p:cNvPr id="7" name="Rectangle 6"/>
          <p:cNvSpPr>
            <a:spLocks noChangeArrowheads="1"/>
          </p:cNvSpPr>
          <p:nvPr/>
        </p:nvSpPr>
        <p:spPr bwMode="auto">
          <a:xfrm>
            <a:off x="696510" y="1221914"/>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Later that evening, Princess Elizabeth and Princess Margaret slipped out of Buckingham Palace to experience the celebrations for themselves. They stood amongst the joyful crowds below the royal balcony.</a:t>
            </a:r>
          </a:p>
        </p:txBody>
      </p:sp>
      <p:sp>
        <p:nvSpPr>
          <p:cNvPr id="9" name="Rectangle 8"/>
          <p:cNvSpPr>
            <a:spLocks noChangeArrowheads="1"/>
          </p:cNvSpPr>
          <p:nvPr/>
        </p:nvSpPr>
        <p:spPr bwMode="auto">
          <a:xfrm>
            <a:off x="696510" y="2390895"/>
            <a:ext cx="4110038" cy="3265097"/>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HM Queen Elizabeth II recalled </a:t>
            </a:r>
          </a:p>
          <a:p>
            <a:pPr eaLnBrk="1" hangingPunct="1">
              <a:lnSpc>
                <a:spcPct val="100000"/>
              </a:lnSpc>
              <a:spcBef>
                <a:spcPct val="0"/>
              </a:spcBef>
              <a:buFontTx/>
              <a:buNone/>
            </a:pPr>
            <a:r>
              <a:rPr lang="en-GB" altLang="en-US" dirty="0">
                <a:solidFill>
                  <a:schemeClr val="tx1"/>
                </a:solidFill>
              </a:rPr>
              <a:t>the event:</a:t>
            </a:r>
          </a:p>
          <a:p>
            <a:pPr eaLnBrk="1" hangingPunct="1">
              <a:lnSpc>
                <a:spcPct val="100000"/>
              </a:lnSpc>
              <a:spcBef>
                <a:spcPct val="0"/>
              </a:spcBef>
              <a:buFontTx/>
              <a:buNone/>
            </a:pPr>
            <a:r>
              <a:rPr lang="en-GB" altLang="en-US" dirty="0">
                <a:solidFill>
                  <a:schemeClr val="tx1"/>
                </a:solidFill>
              </a:rPr>
              <a:t>"... my sister and I realised we couldn't see what the crowds were enjoying ... so we asked my parents if we could go out and see for ourselves ... After crossing Green Park we stood outside and shouted, 'We want the King', and were successful in seeing my parents on the balcony. I think it was one of the most memorable nights of my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6432" y="2390895"/>
            <a:ext cx="5221902"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000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981201" y="479426"/>
            <a:ext cx="8220075" cy="993775"/>
          </a:xfrm>
        </p:spPr>
        <p:txBody>
          <a:bodyPr/>
          <a:lstStyle/>
          <a:p>
            <a:pPr eaLnBrk="1" hangingPunct="1"/>
            <a:r>
              <a:rPr lang="en-GB" altLang="en-US" sz="3600">
                <a:solidFill>
                  <a:srgbClr val="61738B"/>
                </a:solidFill>
              </a:rPr>
              <a:t>Victory in Europe</a:t>
            </a:r>
          </a:p>
        </p:txBody>
      </p:sp>
      <p:sp>
        <p:nvSpPr>
          <p:cNvPr id="5" name="Rectangle 4"/>
          <p:cNvSpPr>
            <a:spLocks noChangeArrowheads="1"/>
          </p:cNvSpPr>
          <p:nvPr/>
        </p:nvSpPr>
        <p:spPr bwMode="auto">
          <a:xfrm>
            <a:off x="2279650" y="1628776"/>
            <a:ext cx="3640138"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Victory in Europe Day/ VE Day took place on May 8</a:t>
            </a:r>
            <a:r>
              <a:rPr lang="en-US" altLang="en-US" baseline="30000" dirty="0">
                <a:solidFill>
                  <a:schemeClr val="tx1"/>
                </a:solidFill>
              </a:rPr>
              <a:t>th</a:t>
            </a:r>
            <a:r>
              <a:rPr lang="en-US" altLang="en-US" dirty="0">
                <a:solidFill>
                  <a:schemeClr val="tx1"/>
                </a:solidFill>
              </a:rPr>
              <a:t> 1945. It was a public holiday and day of celebration to mark the defeat of Germany by the Allied forces in World War 2.</a:t>
            </a:r>
          </a:p>
          <a:p>
            <a:pPr eaLnBrk="1" hangingPunct="1">
              <a:lnSpc>
                <a:spcPct val="100000"/>
              </a:lnSpc>
              <a:spcBef>
                <a:spcPct val="0"/>
              </a:spcBef>
              <a:buFontTx/>
              <a:buNone/>
            </a:pPr>
            <a:endParaRPr lang="en-US" altLang="en-US" dirty="0">
              <a:solidFill>
                <a:schemeClr val="tx1"/>
              </a:solidFill>
            </a:endParaRPr>
          </a:p>
          <a:p>
            <a:pPr eaLnBrk="1" hangingPunct="1">
              <a:lnSpc>
                <a:spcPct val="100000"/>
              </a:lnSpc>
              <a:spcBef>
                <a:spcPct val="0"/>
              </a:spcBef>
              <a:buFontTx/>
              <a:buNone/>
            </a:pPr>
            <a:r>
              <a:rPr lang="en-GB" altLang="en-US" dirty="0">
                <a:solidFill>
                  <a:schemeClr val="tx1"/>
                </a:solidFill>
              </a:rPr>
              <a:t>VE Day marked the formal conclusion of the war with Germany and brought to an end six years of suffering, courage and endurance across the world.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88351"/>
            <a:ext cx="5627427" cy="447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172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1981201" y="479426"/>
            <a:ext cx="8220075" cy="993775"/>
          </a:xfrm>
        </p:spPr>
        <p:txBody>
          <a:bodyPr/>
          <a:lstStyle/>
          <a:p>
            <a:pPr eaLnBrk="1" hangingPunct="1"/>
            <a:r>
              <a:rPr lang="en-GB" altLang="en-US" sz="3600">
                <a:solidFill>
                  <a:srgbClr val="61738B"/>
                </a:solidFill>
              </a:rPr>
              <a:t>Surrender</a:t>
            </a:r>
          </a:p>
        </p:txBody>
      </p:sp>
      <p:sp>
        <p:nvSpPr>
          <p:cNvPr id="7" name="Rectangle 6"/>
          <p:cNvSpPr>
            <a:spLocks noChangeArrowheads="1"/>
          </p:cNvSpPr>
          <p:nvPr/>
        </p:nvSpPr>
        <p:spPr bwMode="auto">
          <a:xfrm>
            <a:off x="860284" y="1638301"/>
            <a:ext cx="3724275"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After Hitler’s suicide in April, 1945, the Germans knew they could not win the war. General </a:t>
            </a:r>
            <a:r>
              <a:rPr lang="en-GB" altLang="en-US" dirty="0" err="1">
                <a:solidFill>
                  <a:schemeClr val="tx1"/>
                </a:solidFill>
              </a:rPr>
              <a:t>Jodl</a:t>
            </a:r>
            <a:r>
              <a:rPr lang="en-GB" altLang="en-US" dirty="0">
                <a:solidFill>
                  <a:schemeClr val="tx1"/>
                </a:solidFill>
              </a:rPr>
              <a:t>, travelled to see General Dwight D. Eisenhower - who was Supreme Commander of the Allied Forces in Europe – at the Headquarters in France.</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On the 7</a:t>
            </a:r>
            <a:r>
              <a:rPr lang="en-GB" altLang="en-US" baseline="30000" dirty="0">
                <a:solidFill>
                  <a:schemeClr val="tx1"/>
                </a:solidFill>
              </a:rPr>
              <a:t>th</a:t>
            </a:r>
            <a:r>
              <a:rPr lang="en-GB" altLang="en-US" dirty="0">
                <a:solidFill>
                  <a:schemeClr val="tx1"/>
                </a:solidFill>
              </a:rPr>
              <a:t> May, at 2.41am, in front of some of the leaders of the Western Allies, </a:t>
            </a:r>
            <a:r>
              <a:rPr lang="en-GB" altLang="en-US" dirty="0" err="1">
                <a:solidFill>
                  <a:schemeClr val="tx1"/>
                </a:solidFill>
              </a:rPr>
              <a:t>Jodl</a:t>
            </a:r>
            <a:r>
              <a:rPr lang="en-GB" altLang="en-US" dirty="0">
                <a:solidFill>
                  <a:schemeClr val="tx1"/>
                </a:solidFill>
              </a:rPr>
              <a:t> signed a surrender document on behalf of Germany. This meant that the war in Europe was over, although World War II continued in other countries.</a:t>
            </a:r>
          </a:p>
        </p:txBody>
      </p:sp>
      <p:grpSp>
        <p:nvGrpSpPr>
          <p:cNvPr id="3" name="Group 2"/>
          <p:cNvGrpSpPr>
            <a:grpSpLocks/>
          </p:cNvGrpSpPr>
          <p:nvPr/>
        </p:nvGrpSpPr>
        <p:grpSpPr bwMode="auto">
          <a:xfrm>
            <a:off x="6096000" y="479426"/>
            <a:ext cx="5791200" cy="4200524"/>
            <a:chOff x="4572000" y="1637672"/>
            <a:chExt cx="3816427" cy="3042168"/>
          </a:xfrm>
        </p:grpSpPr>
        <p:pic>
          <p:nvPicPr>
            <p:cNvPr id="102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37672"/>
              <a:ext cx="3816427" cy="304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21"/>
            <p:cNvSpPr txBox="1">
              <a:spLocks noChangeArrowheads="1"/>
            </p:cNvSpPr>
            <p:nvPr/>
          </p:nvSpPr>
          <p:spPr bwMode="auto">
            <a:xfrm>
              <a:off x="4737279" y="4582269"/>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sz="500">
                  <a:solidFill>
                    <a:schemeClr val="bg1"/>
                  </a:solidFill>
                  <a:latin typeface="Arial" panose="020B0604020202020204" pitchFamily="34" charset="0"/>
                  <a:ea typeface="Tuffy" pitchFamily="34" charset="0"/>
                  <a:cs typeface="Arial" panose="020B0604020202020204" pitchFamily="34" charset="0"/>
                </a:rPr>
                <a:t>Photo courtesy of Ras67 (@Wikipedia.com) - granted under creative commons licence – attribution</a:t>
              </a:r>
            </a:p>
          </p:txBody>
        </p:sp>
      </p:grpSp>
    </p:spTree>
    <p:extLst>
      <p:ext uri="{BB962C8B-B14F-4D97-AF65-F5344CB8AC3E}">
        <p14:creationId xmlns:p14="http://schemas.microsoft.com/office/powerpoint/2010/main" val="1531895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1981201" y="479426"/>
            <a:ext cx="8220075" cy="993775"/>
          </a:xfrm>
        </p:spPr>
        <p:txBody>
          <a:bodyPr/>
          <a:lstStyle/>
          <a:p>
            <a:pPr eaLnBrk="1" hangingPunct="1"/>
            <a:r>
              <a:rPr lang="en-GB" altLang="en-US" sz="3600">
                <a:solidFill>
                  <a:srgbClr val="61738B"/>
                </a:solidFill>
              </a:rPr>
              <a:t>Celebrations</a:t>
            </a:r>
          </a:p>
        </p:txBody>
      </p:sp>
      <p:sp>
        <p:nvSpPr>
          <p:cNvPr id="7" name="Rectangle 6"/>
          <p:cNvSpPr>
            <a:spLocks noChangeArrowheads="1"/>
          </p:cNvSpPr>
          <p:nvPr/>
        </p:nvSpPr>
        <p:spPr bwMode="auto">
          <a:xfrm>
            <a:off x="846635" y="1473201"/>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As news of the surrender spread, the war-weary British began to rejoice straight away. During the previous six years, half a million homes had been destroyed, thousands of civilians had been killed and many millions of lives disrupted, in Britain alone.</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The news of a surrender was what everyone needed to hear.</a:t>
            </a:r>
          </a:p>
        </p:txBody>
      </p:sp>
      <p:sp>
        <p:nvSpPr>
          <p:cNvPr id="5" name="Rectangle 4"/>
          <p:cNvSpPr>
            <a:spLocks/>
          </p:cNvSpPr>
          <p:nvPr/>
        </p:nvSpPr>
        <p:spPr bwMode="auto">
          <a:xfrm>
            <a:off x="7230090" y="3737766"/>
            <a:ext cx="4179437" cy="1880103"/>
          </a:xfrm>
          <a:prstGeom prst="rect">
            <a:avLst/>
          </a:prstGeom>
          <a:solidFill>
            <a:srgbClr val="6993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People ran out on to the streets, hanging bunting and banners and dancing. People organised impromptu street parties, shared rationed food with the neighbours and listened to the wireless for updates.</a:t>
            </a:r>
          </a:p>
        </p:txBody>
      </p:sp>
      <p:grpSp>
        <p:nvGrpSpPr>
          <p:cNvPr id="4" name="Group 3"/>
          <p:cNvGrpSpPr>
            <a:grpSpLocks/>
          </p:cNvGrpSpPr>
          <p:nvPr/>
        </p:nvGrpSpPr>
        <p:grpSpPr bwMode="auto">
          <a:xfrm>
            <a:off x="586854" y="3473450"/>
            <a:ext cx="6373504" cy="2768600"/>
            <a:chOff x="755652" y="3473902"/>
            <a:chExt cx="3816350" cy="2768239"/>
          </a:xfrm>
        </p:grpSpPr>
        <p:sp>
          <p:nvSpPr>
            <p:cNvPr id="11270" name="TextBox 21"/>
            <p:cNvSpPr txBox="1">
              <a:spLocks noChangeArrowheads="1"/>
            </p:cNvSpPr>
            <p:nvPr/>
          </p:nvSpPr>
          <p:spPr bwMode="auto">
            <a:xfrm>
              <a:off x="881370" y="6144570"/>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Fæ (@Wikipedia.com) - granted under creative commons licence – attribution</a:t>
              </a:r>
            </a:p>
          </p:txBody>
        </p:sp>
        <p:pic>
          <p:nvPicPr>
            <p:cNvPr id="11271" name="Picture 1"/>
            <p:cNvPicPr>
              <a:picLocks noChangeAspect="1"/>
            </p:cNvPicPr>
            <p:nvPr/>
          </p:nvPicPr>
          <p:blipFill>
            <a:blip r:embed="rId2">
              <a:extLst>
                <a:ext uri="{28A0092B-C50C-407E-A947-70E740481C1C}">
                  <a14:useLocalDpi xmlns:a14="http://schemas.microsoft.com/office/drawing/2010/main" val="0"/>
                </a:ext>
              </a:extLst>
            </a:blip>
            <a:srcRect r="2"/>
            <a:stretch>
              <a:fillRect/>
            </a:stretch>
          </p:blipFill>
          <p:spPr bwMode="auto">
            <a:xfrm>
              <a:off x="755652" y="3473902"/>
              <a:ext cx="3816350" cy="265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89981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1981201" y="479426"/>
            <a:ext cx="8220075" cy="993775"/>
          </a:xfrm>
        </p:spPr>
        <p:txBody>
          <a:bodyPr/>
          <a:lstStyle/>
          <a:p>
            <a:pPr eaLnBrk="1" hangingPunct="1"/>
            <a:r>
              <a:rPr lang="en-GB" altLang="en-US" sz="3600">
                <a:solidFill>
                  <a:srgbClr val="61738B"/>
                </a:solidFill>
              </a:rPr>
              <a:t>Announcement</a:t>
            </a:r>
          </a:p>
        </p:txBody>
      </p:sp>
      <p:sp>
        <p:nvSpPr>
          <p:cNvPr id="7" name="Rectangle 6"/>
          <p:cNvSpPr>
            <a:spLocks noChangeArrowheads="1"/>
          </p:cNvSpPr>
          <p:nvPr/>
        </p:nvSpPr>
        <p:spPr bwMode="auto">
          <a:xfrm>
            <a:off x="710157" y="1436949"/>
            <a:ext cx="34051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Yet the British Prime Minister, Winston Churchill, had yet to make a formal announcement. He was being held back by Stalin, the leader of the Soviet Union. Stalin wanted his own document of surrender signing, so he was holding off announcing the fall of Germany.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Churchill was not going to give Stalin the satisfaction of making Britain wait, so at 19:40, Churchill made this announcement over the radio:</a:t>
            </a:r>
          </a:p>
        </p:txBody>
      </p:sp>
      <p:sp>
        <p:nvSpPr>
          <p:cNvPr id="5" name="Rectangle 4"/>
          <p:cNvSpPr>
            <a:spLocks/>
          </p:cNvSpPr>
          <p:nvPr/>
        </p:nvSpPr>
        <p:spPr bwMode="auto">
          <a:xfrm>
            <a:off x="6384926" y="4800080"/>
            <a:ext cx="3816350" cy="1603375"/>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“In accordance with arrangements between the three great powers, tomorrow, Tuesday, will be treated as Victory in Europe Day and will be regarded as a holiday."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8924" y="309414"/>
            <a:ext cx="4238341" cy="370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527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1025858" y="233766"/>
            <a:ext cx="8220075" cy="993775"/>
          </a:xfrm>
        </p:spPr>
        <p:txBody>
          <a:bodyPr/>
          <a:lstStyle/>
          <a:p>
            <a:pPr eaLnBrk="1" hangingPunct="1"/>
            <a:r>
              <a:rPr lang="en-GB" altLang="en-US" sz="3600" dirty="0">
                <a:solidFill>
                  <a:srgbClr val="61738B"/>
                </a:solidFill>
              </a:rPr>
              <a:t>Victory in Europe</a:t>
            </a:r>
          </a:p>
        </p:txBody>
      </p:sp>
      <p:sp>
        <p:nvSpPr>
          <p:cNvPr id="5" name="Rectangle 4"/>
          <p:cNvSpPr>
            <a:spLocks/>
          </p:cNvSpPr>
          <p:nvPr/>
        </p:nvSpPr>
        <p:spPr bwMode="auto">
          <a:xfrm>
            <a:off x="1170964" y="5371035"/>
            <a:ext cx="7632700" cy="1049337"/>
          </a:xfrm>
          <a:prstGeom prst="rect">
            <a:avLst/>
          </a:prstGeom>
          <a:solidFill>
            <a:srgbClr val="6993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This photograph shows Churchill waving to crowds in Whitehall, London, on the day he broadcast to the nation that the war with Germany had been won, 8</a:t>
            </a:r>
            <a:r>
              <a:rPr lang="en-GB" altLang="en-US" baseline="30000" dirty="0">
                <a:solidFill>
                  <a:schemeClr val="tx1"/>
                </a:solidFill>
              </a:rPr>
              <a:t>th</a:t>
            </a:r>
            <a:r>
              <a:rPr lang="en-GB" altLang="en-US" dirty="0">
                <a:solidFill>
                  <a:schemeClr val="tx1"/>
                </a:solidFill>
              </a:rPr>
              <a:t> May 1945. </a:t>
            </a:r>
          </a:p>
        </p:txBody>
      </p:sp>
      <p:grpSp>
        <p:nvGrpSpPr>
          <p:cNvPr id="8" name="Group 7"/>
          <p:cNvGrpSpPr>
            <a:grpSpLocks/>
          </p:cNvGrpSpPr>
          <p:nvPr/>
        </p:nvGrpSpPr>
        <p:grpSpPr bwMode="auto">
          <a:xfrm>
            <a:off x="1692323" y="1625600"/>
            <a:ext cx="8065826" cy="3213100"/>
            <a:chOff x="2243126" y="1625765"/>
            <a:chExt cx="4657748" cy="3212897"/>
          </a:xfrm>
        </p:grpSpPr>
        <p:sp>
          <p:nvSpPr>
            <p:cNvPr id="13317" name="TextBox 21"/>
            <p:cNvSpPr txBox="1">
              <a:spLocks noChangeArrowheads="1"/>
            </p:cNvSpPr>
            <p:nvPr/>
          </p:nvSpPr>
          <p:spPr bwMode="auto">
            <a:xfrm>
              <a:off x="2784780" y="4741091"/>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W.wolny (@Wikipedia.com) - granted under creative commons licence – attribution </a:t>
              </a:r>
            </a:p>
          </p:txBody>
        </p:sp>
        <p:pic>
          <p:nvPicPr>
            <p:cNvPr id="133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3126" y="1625765"/>
              <a:ext cx="4657748" cy="311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5952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780198" y="315653"/>
            <a:ext cx="8220075" cy="993775"/>
          </a:xfrm>
        </p:spPr>
        <p:txBody>
          <a:bodyPr/>
          <a:lstStyle/>
          <a:p>
            <a:pPr eaLnBrk="1" hangingPunct="1"/>
            <a:r>
              <a:rPr lang="en-GB" altLang="en-US" sz="3600" dirty="0">
                <a:solidFill>
                  <a:srgbClr val="61738B"/>
                </a:solidFill>
              </a:rPr>
              <a:t>Time to Celebrate</a:t>
            </a:r>
          </a:p>
        </p:txBody>
      </p:sp>
      <p:grpSp>
        <p:nvGrpSpPr>
          <p:cNvPr id="18" name="Group 17"/>
          <p:cNvGrpSpPr>
            <a:grpSpLocks/>
          </p:cNvGrpSpPr>
          <p:nvPr/>
        </p:nvGrpSpPr>
        <p:grpSpPr bwMode="auto">
          <a:xfrm>
            <a:off x="468978" y="1309428"/>
            <a:ext cx="5044717" cy="2230437"/>
            <a:chOff x="755650" y="1630066"/>
            <a:chExt cx="3627434" cy="2231356"/>
          </a:xfrm>
        </p:grpSpPr>
        <p:sp>
          <p:nvSpPr>
            <p:cNvPr id="14347" name="TextBox 21"/>
            <p:cNvSpPr txBox="1">
              <a:spLocks noChangeArrowheads="1"/>
            </p:cNvSpPr>
            <p:nvPr/>
          </p:nvSpPr>
          <p:spPr bwMode="auto">
            <a:xfrm>
              <a:off x="787221" y="3763851"/>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Paul Townsend (@flickr.com) - granted under creative commons licence – attribution </a:t>
              </a:r>
            </a:p>
          </p:txBody>
        </p:sp>
        <p:pic>
          <p:nvPicPr>
            <p:cNvPr id="1434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30066"/>
              <a:ext cx="3627434" cy="213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a:grpSpLocks/>
          </p:cNvGrpSpPr>
          <p:nvPr/>
        </p:nvGrpSpPr>
        <p:grpSpPr bwMode="auto">
          <a:xfrm>
            <a:off x="627797" y="3959225"/>
            <a:ext cx="5279291" cy="2241550"/>
            <a:chOff x="755650" y="3959040"/>
            <a:chExt cx="3627434" cy="2242488"/>
          </a:xfrm>
        </p:grpSpPr>
        <p:sp>
          <p:nvSpPr>
            <p:cNvPr id="14345" name="TextBox 21"/>
            <p:cNvSpPr txBox="1">
              <a:spLocks noChangeArrowheads="1"/>
            </p:cNvSpPr>
            <p:nvPr/>
          </p:nvSpPr>
          <p:spPr bwMode="auto">
            <a:xfrm>
              <a:off x="755650" y="6103957"/>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Fæ (@Wikipedia.com) - granted under creative commons licence – attribution</a:t>
              </a:r>
            </a:p>
          </p:txBody>
        </p:sp>
        <p:pic>
          <p:nvPicPr>
            <p:cNvPr id="1434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746" y="3959040"/>
              <a:ext cx="3621338" cy="213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a:grpSpLocks/>
          </p:cNvGrpSpPr>
          <p:nvPr/>
        </p:nvGrpSpPr>
        <p:grpSpPr bwMode="auto">
          <a:xfrm>
            <a:off x="6096000" y="818866"/>
            <a:ext cx="5217994" cy="5342223"/>
            <a:chOff x="4572000" y="1628775"/>
            <a:chExt cx="3822523" cy="4532514"/>
          </a:xfrm>
        </p:grpSpPr>
        <p:sp>
          <p:nvSpPr>
            <p:cNvPr id="14343" name="TextBox 21"/>
            <p:cNvSpPr txBox="1">
              <a:spLocks noChangeArrowheads="1"/>
            </p:cNvSpPr>
            <p:nvPr/>
          </p:nvSpPr>
          <p:spPr bwMode="auto">
            <a:xfrm>
              <a:off x="4699249" y="6063718"/>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Galt Museum &amp; Archives (@flickr.com) - granted under creative commons licence – attribution</a:t>
              </a:r>
            </a:p>
          </p:txBody>
        </p:sp>
        <p:pic>
          <p:nvPicPr>
            <p:cNvPr id="14344"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28775"/>
              <a:ext cx="3822523" cy="44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61681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par>
                                <p:cTn id="8" presetID="10" presetClass="entr" presetSubtype="0"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50"/>
                                        <p:tgtEl>
                                          <p:spTgt spid="19"/>
                                        </p:tgtEl>
                                      </p:cBhvr>
                                    </p:animEffect>
                                  </p:childTnLst>
                                </p:cTn>
                              </p:par>
                              <p:par>
                                <p:cTn id="11" presetID="10" presetClass="entr" presetSubtype="0" fill="hold"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657368" y="274710"/>
            <a:ext cx="8220075" cy="993775"/>
          </a:xfrm>
        </p:spPr>
        <p:txBody>
          <a:bodyPr/>
          <a:lstStyle/>
          <a:p>
            <a:pPr eaLnBrk="1" hangingPunct="1"/>
            <a:r>
              <a:rPr lang="en-GB" altLang="en-US" sz="3600" dirty="0">
                <a:solidFill>
                  <a:srgbClr val="61738B"/>
                </a:solidFill>
              </a:rPr>
              <a:t>London VE Day</a:t>
            </a:r>
          </a:p>
        </p:txBody>
      </p:sp>
      <p:sp>
        <p:nvSpPr>
          <p:cNvPr id="7" name="Rectangle 6"/>
          <p:cNvSpPr>
            <a:spLocks noChangeArrowheads="1"/>
          </p:cNvSpPr>
          <p:nvPr/>
        </p:nvSpPr>
        <p:spPr bwMode="auto">
          <a:xfrm>
            <a:off x="969465" y="5030124"/>
            <a:ext cx="7632700" cy="1325562"/>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After suffering so many bombing raids, London was the place to be on VE Day and anyone who could reach the city did so. The centre of London was full of people wearing red, white and blue, waving flags, dancing and singing. Fireworks filled the sky with flashes of light.</a:t>
            </a:r>
          </a:p>
        </p:txBody>
      </p:sp>
      <p:grpSp>
        <p:nvGrpSpPr>
          <p:cNvPr id="15" name="Group 14"/>
          <p:cNvGrpSpPr>
            <a:grpSpLocks/>
          </p:cNvGrpSpPr>
          <p:nvPr/>
        </p:nvGrpSpPr>
        <p:grpSpPr bwMode="auto">
          <a:xfrm>
            <a:off x="556619" y="1268485"/>
            <a:ext cx="5011667" cy="3244850"/>
            <a:chOff x="983633" y="1623963"/>
            <a:chExt cx="3645724" cy="3244772"/>
          </a:xfrm>
        </p:grpSpPr>
        <p:sp>
          <p:nvSpPr>
            <p:cNvPr id="15368" name="TextBox 21"/>
            <p:cNvSpPr txBox="1">
              <a:spLocks noChangeArrowheads="1"/>
            </p:cNvSpPr>
            <p:nvPr/>
          </p:nvSpPr>
          <p:spPr bwMode="auto">
            <a:xfrm>
              <a:off x="1024040" y="4771164"/>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BiblioArchives (@flickr.com) - granted under creative commons licence – attribution</a:t>
              </a:r>
            </a:p>
          </p:txBody>
        </p:sp>
        <p:pic>
          <p:nvPicPr>
            <p:cNvPr id="1536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633" y="1623963"/>
              <a:ext cx="3645724" cy="314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a:grpSpLocks/>
          </p:cNvGrpSpPr>
          <p:nvPr/>
        </p:nvGrpSpPr>
        <p:grpSpPr bwMode="auto">
          <a:xfrm>
            <a:off x="5922206" y="386827"/>
            <a:ext cx="5309901" cy="4126507"/>
            <a:chOff x="4957663" y="1628775"/>
            <a:chExt cx="3564910" cy="3238568"/>
          </a:xfrm>
        </p:grpSpPr>
        <p:sp>
          <p:nvSpPr>
            <p:cNvPr id="15366" name="TextBox 21"/>
            <p:cNvSpPr txBox="1">
              <a:spLocks noChangeArrowheads="1"/>
            </p:cNvSpPr>
            <p:nvPr/>
          </p:nvSpPr>
          <p:spPr bwMode="auto">
            <a:xfrm>
              <a:off x="4957663" y="4769772"/>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Fæ (@Wikipedia.com) - granted under creative commons licence – attribution</a:t>
              </a:r>
            </a:p>
          </p:txBody>
        </p:sp>
        <p:pic>
          <p:nvPicPr>
            <p:cNvPr id="1536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7061" y="1628775"/>
              <a:ext cx="2786113" cy="314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50797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971266" y="329301"/>
            <a:ext cx="8220075" cy="993775"/>
          </a:xfrm>
        </p:spPr>
        <p:txBody>
          <a:bodyPr/>
          <a:lstStyle/>
          <a:p>
            <a:pPr eaLnBrk="1" hangingPunct="1"/>
            <a:r>
              <a:rPr lang="en-GB" altLang="en-US" sz="3600" dirty="0">
                <a:solidFill>
                  <a:srgbClr val="61738B"/>
                </a:solidFill>
              </a:rPr>
              <a:t>Britain’s Resolve and Strength</a:t>
            </a:r>
          </a:p>
        </p:txBody>
      </p:sp>
      <p:sp>
        <p:nvSpPr>
          <p:cNvPr id="7" name="Rectangle 6"/>
          <p:cNvSpPr>
            <a:spLocks noChangeArrowheads="1"/>
          </p:cNvSpPr>
          <p:nvPr/>
        </p:nvSpPr>
        <p:spPr bwMode="auto">
          <a:xfrm>
            <a:off x="355316" y="1346178"/>
            <a:ext cx="4626117" cy="29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On VE Day, everyone, both in London and at home sitting by their wireless sets, wanted to hear just one man: Winston Churchill. At 3pm the Prime Minister broadcast to the nation. He praised the British spirit and reminded them that this was a victory of the great British nation as a whole. He also  reminded them that the war continued against the Japanese, but ‘we can all take a night off today’.</a:t>
            </a:r>
          </a:p>
        </p:txBody>
      </p:sp>
      <p:sp>
        <p:nvSpPr>
          <p:cNvPr id="5" name="Rectangle 4"/>
          <p:cNvSpPr>
            <a:spLocks/>
          </p:cNvSpPr>
          <p:nvPr/>
        </p:nvSpPr>
        <p:spPr bwMode="auto">
          <a:xfrm>
            <a:off x="5973170" y="5162054"/>
            <a:ext cx="3816350" cy="1449387"/>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rPr>
              <a:t>Crowds gathered in Trafalgar Square and up The Mall, waiting for Winston Churchill and King George VI to make an appearance on the balcony of Buckingham Palace.</a:t>
            </a:r>
          </a:p>
        </p:txBody>
      </p:sp>
      <p:grpSp>
        <p:nvGrpSpPr>
          <p:cNvPr id="9" name="Group 8"/>
          <p:cNvGrpSpPr>
            <a:grpSpLocks/>
          </p:cNvGrpSpPr>
          <p:nvPr/>
        </p:nvGrpSpPr>
        <p:grpSpPr bwMode="auto">
          <a:xfrm>
            <a:off x="6099175" y="1323076"/>
            <a:ext cx="4914568" cy="3838978"/>
            <a:chOff x="4575624" y="1634209"/>
            <a:chExt cx="3816427" cy="2887489"/>
          </a:xfrm>
        </p:grpSpPr>
        <p:sp>
          <p:nvSpPr>
            <p:cNvPr id="16390" name="TextBox 21"/>
            <p:cNvSpPr txBox="1">
              <a:spLocks noChangeArrowheads="1"/>
            </p:cNvSpPr>
            <p:nvPr/>
          </p:nvSpPr>
          <p:spPr bwMode="auto">
            <a:xfrm>
              <a:off x="4697635" y="4424127"/>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Fæ (@Wikipedia.com) - granted under creative commons licence – attribution</a:t>
              </a:r>
            </a:p>
          </p:txBody>
        </p:sp>
        <p:pic>
          <p:nvPicPr>
            <p:cNvPr id="1639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5624" y="1634209"/>
              <a:ext cx="3816427" cy="279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41670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880</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Sassoon Infant Rg</vt:lpstr>
      <vt:lpstr>Tuffy</vt:lpstr>
      <vt:lpstr>Twinkl</vt:lpstr>
      <vt:lpstr>Twinkl SemiBold</vt:lpstr>
      <vt:lpstr>Office Theme</vt:lpstr>
      <vt:lpstr>PowerPoint Presentation</vt:lpstr>
      <vt:lpstr>Victory in Europe</vt:lpstr>
      <vt:lpstr>Surrender</vt:lpstr>
      <vt:lpstr>Celebrations</vt:lpstr>
      <vt:lpstr>Announcement</vt:lpstr>
      <vt:lpstr>Victory in Europe</vt:lpstr>
      <vt:lpstr>Time to Celebrate</vt:lpstr>
      <vt:lpstr>London VE Day</vt:lpstr>
      <vt:lpstr>Britain’s Resolve and Strength</vt:lpstr>
      <vt:lpstr>“This is your victory!”</vt:lpstr>
      <vt:lpstr>A Memorable Night</vt:lpstr>
    </vt:vector>
  </TitlesOfParts>
  <Company>EasiPC Services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Kinsella</dc:creator>
  <cp:lastModifiedBy>Gemma Kinsella</cp:lastModifiedBy>
  <cp:revision>1</cp:revision>
  <dcterms:created xsi:type="dcterms:W3CDTF">2020-05-04T10:23:28Z</dcterms:created>
  <dcterms:modified xsi:type="dcterms:W3CDTF">2020-05-04T10:23:50Z</dcterms:modified>
</cp:coreProperties>
</file>