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9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Sassoon Infant Md" panose="02000603050000020003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Preplay" panose="020005030000000200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9E1B1"/>
    <a:srgbClr val="80C1EB"/>
    <a:srgbClr val="D2DBAF"/>
    <a:srgbClr val="ACBD6F"/>
    <a:srgbClr val="ACDDFC"/>
    <a:srgbClr val="21A6F9"/>
    <a:srgbClr val="1C1C1C"/>
    <a:srgbClr val="2898A8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00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006921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381285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755650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687" y="74958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containing the </a:t>
            </a:r>
            <a:br>
              <a:rPr lang="en-GB" sz="3600" dirty="0"/>
            </a:br>
            <a:r>
              <a:rPr lang="en-GB" sz="3600" dirty="0"/>
              <a:t>letter string -</a:t>
            </a:r>
            <a:r>
              <a:rPr lang="en-GB" sz="3600" dirty="0" err="1"/>
              <a:t>ough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8795"/>
            <a:ext cx="8220075" cy="6679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93497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How many different sounds does </a:t>
            </a:r>
            <a:r>
              <a:rPr lang="en-GB" altLang="en-US" b="1" dirty="0"/>
              <a:t>–</a:t>
            </a:r>
            <a:r>
              <a:rPr lang="en-GB" altLang="en-US" b="1" dirty="0" err="1"/>
              <a:t>ough</a:t>
            </a:r>
            <a:r>
              <a:rPr lang="en-GB" altLang="en-US" b="1" dirty="0"/>
              <a:t> </a:t>
            </a:r>
            <a:r>
              <a:rPr lang="en-GB" altLang="en-US" dirty="0"/>
              <a:t>make in this word list?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277356"/>
              <a:ext cx="5918199" cy="7285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349253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600" dirty="0"/>
                <a:t>How many other words can you think of which contain the letter string -</a:t>
              </a:r>
              <a:r>
                <a:rPr lang="en-GB" sz="1600" dirty="0" err="1"/>
                <a:t>ough</a:t>
              </a:r>
              <a:r>
                <a:rPr lang="en-GB" sz="1600" dirty="0"/>
                <a:t>?</a:t>
              </a:r>
              <a:endParaRPr lang="en-GB" altLang="en-US" sz="1600" dirty="0"/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005885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380249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54614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006921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3381285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55650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006921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381285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55650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4614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bought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81285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although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06921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thought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5650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tough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82321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cough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07957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though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964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through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85635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thorough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11271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650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enough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82321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brought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07957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bough</a:t>
            </a:r>
          </a:p>
        </p:txBody>
      </p:sp>
    </p:spTree>
    <p:extLst>
      <p:ext uri="{BB962C8B-B14F-4D97-AF65-F5344CB8AC3E}">
        <p14:creationId xmlns:p14="http://schemas.microsoft.com/office/powerpoint/2010/main" val="6732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80766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with ‘silent’ letters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1" y="1994082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8" y="2236597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Add silent letters to these words to make correct spellings…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5889" y="2968635"/>
            <a:ext cx="3824819" cy="369332"/>
            <a:chOff x="747180" y="2968635"/>
            <a:chExt cx="3824819" cy="369332"/>
          </a:xfrm>
        </p:grpSpPr>
        <p:sp>
          <p:nvSpPr>
            <p:cNvPr id="7" name="Rectangle 6"/>
            <p:cNvSpPr/>
            <p:nvPr/>
          </p:nvSpPr>
          <p:spPr>
            <a:xfrm>
              <a:off x="747180" y="3012948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528" y="29686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dout</a:t>
              </a:r>
              <a:endParaRPr lang="en-GB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5649" y="3326826"/>
            <a:ext cx="3824819" cy="369332"/>
            <a:chOff x="755649" y="3100400"/>
            <a:chExt cx="3824819" cy="369332"/>
          </a:xfrm>
        </p:grpSpPr>
        <p:sp>
          <p:nvSpPr>
            <p:cNvPr id="15" name="Rectangle 14"/>
            <p:cNvSpPr/>
            <p:nvPr/>
          </p:nvSpPr>
          <p:spPr>
            <a:xfrm>
              <a:off x="755649" y="3162300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9528" y="31004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iland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649" y="3714747"/>
            <a:ext cx="3824819" cy="369332"/>
            <a:chOff x="755649" y="3488321"/>
            <a:chExt cx="3824819" cy="369332"/>
          </a:xfrm>
        </p:grpSpPr>
        <p:sp>
          <p:nvSpPr>
            <p:cNvPr id="16" name="Rectangle 15"/>
            <p:cNvSpPr/>
            <p:nvPr/>
          </p:nvSpPr>
          <p:spPr>
            <a:xfrm>
              <a:off x="755649" y="3539067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9528" y="3488321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lam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5649" y="4094201"/>
            <a:ext cx="3824819" cy="369332"/>
            <a:chOff x="755649" y="3867775"/>
            <a:chExt cx="3824819" cy="369332"/>
          </a:xfrm>
        </p:grpSpPr>
        <p:sp>
          <p:nvSpPr>
            <p:cNvPr id="17" name="Rectangle 16"/>
            <p:cNvSpPr/>
            <p:nvPr/>
          </p:nvSpPr>
          <p:spPr>
            <a:xfrm>
              <a:off x="755649" y="3915834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9528" y="386777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solem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5649" y="4477318"/>
            <a:ext cx="3824819" cy="369332"/>
            <a:chOff x="755649" y="4250892"/>
            <a:chExt cx="3824819" cy="369332"/>
          </a:xfrm>
        </p:grpSpPr>
        <p:sp>
          <p:nvSpPr>
            <p:cNvPr id="18" name="Rectangle 17"/>
            <p:cNvSpPr/>
            <p:nvPr/>
          </p:nvSpPr>
          <p:spPr>
            <a:xfrm>
              <a:off x="755649" y="4292601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9528" y="425089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autum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5649" y="4842361"/>
            <a:ext cx="3824819" cy="369332"/>
            <a:chOff x="755649" y="4615935"/>
            <a:chExt cx="3824819" cy="369332"/>
          </a:xfrm>
        </p:grpSpPr>
        <p:sp>
          <p:nvSpPr>
            <p:cNvPr id="19" name="Rectangle 18"/>
            <p:cNvSpPr/>
            <p:nvPr/>
          </p:nvSpPr>
          <p:spPr>
            <a:xfrm>
              <a:off x="755649" y="4669368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9528" y="46159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niht</a:t>
              </a:r>
              <a:endParaRPr lang="en-GB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80467" y="3011959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761444" y="29783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0467" y="3388726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761444" y="332682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island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80467" y="3765493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761444" y="372321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0467" y="4142260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761444" y="4102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solemn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0467" y="4519027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761444" y="446860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80467" y="4895794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761444" y="48338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knight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What is the word you can find that has the largest number of silent letters?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Homophones – nouns ending in -</a:t>
            </a:r>
            <a:r>
              <a:rPr lang="en-GB" altLang="en-US" sz="3600" dirty="0" err="1"/>
              <a:t>ce</a:t>
            </a:r>
            <a:r>
              <a:rPr lang="en-GB" altLang="en-US" sz="3600" dirty="0"/>
              <a:t> and verbs ending in -se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Can you think of a sentence to put each of these words into?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863914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82157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Noun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49" y="3240681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7878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advice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617448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56670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49" y="3994215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94615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licence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370982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32927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practice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649" y="4747749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943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prophecy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0467" y="2863914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240681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617448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94215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370982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747749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5650" y="5158015"/>
            <a:ext cx="6754282" cy="910169"/>
            <a:chOff x="755650" y="5158015"/>
            <a:chExt cx="6754282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230879"/>
              <a:ext cx="5918199" cy="7645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5158015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29895" y="5315258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find any more sets of words that follow the –</a:t>
              </a:r>
              <a:r>
                <a:rPr lang="en-GB" altLang="en-US" sz="1600" dirty="0" err="1"/>
                <a:t>ce</a:t>
              </a:r>
              <a:r>
                <a:rPr lang="en-GB" altLang="en-US" sz="1600" dirty="0"/>
                <a:t>/-se pattern?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655340" y="280944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Verb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55340" y="316990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advise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5340" y="358055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devise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340" y="39415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license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55340" y="432927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55340" y="46943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prophesy</a:t>
            </a:r>
          </a:p>
        </p:txBody>
      </p:sp>
    </p:spTree>
    <p:extLst>
      <p:ext uri="{BB962C8B-B14F-4D97-AF65-F5344CB8AC3E}">
        <p14:creationId xmlns:p14="http://schemas.microsoft.com/office/powerpoint/2010/main" val="16316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700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How many of these words can you think of a homophone or near-homophone for?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82605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99575" y="282605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587425" y="282605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49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isle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99573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aisle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87419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55651" y="367479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699576" y="367479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587426" y="367479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755650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allowed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99574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aloud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87420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55651" y="4506901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99576" y="4506901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587426" y="4506901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755650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father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99574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farther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87420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passed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55651" y="5363160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699576" y="5363160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6587426" y="5363160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55650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guessed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99574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643500" y="282605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643501" y="367479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643501" y="4506901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643501" y="5363160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4643495" y="3006164"/>
            <a:ext cx="1800925" cy="2906436"/>
            <a:chOff x="4643495" y="3006164"/>
            <a:chExt cx="1800925" cy="2906436"/>
          </a:xfrm>
        </p:grpSpPr>
        <p:sp>
          <p:nvSpPr>
            <p:cNvPr id="76" name="TextBox 75"/>
            <p:cNvSpPr txBox="1"/>
            <p:nvPr/>
          </p:nvSpPr>
          <p:spPr>
            <a:xfrm>
              <a:off x="4643495" y="3006164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herd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43496" y="3854904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led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643496" y="4687009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past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43496" y="5543268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mourning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587420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6658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85" grpId="0"/>
      <p:bldP spid="87" grpId="0"/>
      <p:bldP spid="93" grpId="0"/>
      <p:bldP spid="95" grpId="0"/>
      <p:bldP spid="101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693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581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41590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Match these confusable words to their correct definitions…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2" y="2656885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53" y="2700756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descent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3164424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55651" y="3208295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dissent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71071" y="2656885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771064" y="3164423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771075" y="2700756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act of going down.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71083" y="3204777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disagree.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5641" y="3920853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55642" y="396472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dessert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5639" y="4428392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55640" y="447226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desert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71060" y="3920853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71053" y="4428391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771064" y="3964724"/>
            <a:ext cx="561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 barren place (noun). To leave a position of responsibility (verb).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71072" y="446874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Pudding after a main course.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5660" y="5141413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661" y="518528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draught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658" y="5648952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5659" y="569282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draft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71079" y="5141413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771072" y="5648951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2771083" y="518528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attempt at writing something.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71091" y="568930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current of air.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3897" y="2873829"/>
            <a:ext cx="635726" cy="457200"/>
            <a:chOff x="2333897" y="2873829"/>
            <a:chExt cx="1611086" cy="457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3897" y="28738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333897" y="33310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70303" y="4197531"/>
            <a:ext cx="699320" cy="492036"/>
            <a:chOff x="2270303" y="4197531"/>
            <a:chExt cx="699320" cy="492036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2270310" y="4197531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70303" y="4197531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14165" y="5403833"/>
            <a:ext cx="699320" cy="492036"/>
            <a:chOff x="2314165" y="5403833"/>
            <a:chExt cx="699320" cy="49203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2314172" y="5403833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314165" y="5403833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693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581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41590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Match these confusable words to their correct definitions…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2" y="2656885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53" y="2700756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stationery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3164424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55651" y="3208295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stationary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71071" y="2656885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771064" y="3164423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771075" y="2700756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Equipment used for writing and drawing.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71083" y="3204777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Not </a:t>
            </a:r>
            <a:r>
              <a:rPr lang="en-GB" dirty="0"/>
              <a:t>moving.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5641" y="3920853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55642" y="396472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principal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5639" y="4428392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55640" y="447226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principle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71060" y="3920853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71053" y="4428391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771064" y="396472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Basic belief.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71072" y="446874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Most important person.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5660" y="5141413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661" y="518528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profit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658" y="5648952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5659" y="569282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prophet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71079" y="5141413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771072" y="5648951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2771083" y="518528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Someone who tells the future.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71091" y="568930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Money made from an enterprise.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3897" y="2873829"/>
            <a:ext cx="679588" cy="457200"/>
            <a:chOff x="2333897" y="2873829"/>
            <a:chExt cx="1611086" cy="457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3897" y="28738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333897" y="33310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70303" y="4197531"/>
            <a:ext cx="699320" cy="492036"/>
            <a:chOff x="2270303" y="4197531"/>
            <a:chExt cx="699320" cy="492036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2270310" y="4197531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70303" y="4197531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14165" y="5403833"/>
            <a:ext cx="699320" cy="492036"/>
            <a:chOff x="2314165" y="5403833"/>
            <a:chExt cx="699320" cy="49203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2314172" y="5403833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314165" y="5403833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9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Endings which sound like ‘</a:t>
            </a:r>
            <a:r>
              <a:rPr lang="en-GB" altLang="en-US" sz="3600" dirty="0" err="1"/>
              <a:t>shuss</a:t>
            </a:r>
            <a:r>
              <a:rPr lang="en-GB" altLang="en-US" sz="3600" dirty="0"/>
              <a:t>’ and are spelled -</a:t>
            </a:r>
            <a:r>
              <a:rPr lang="en-GB" altLang="en-US" sz="3600" dirty="0" err="1"/>
              <a:t>cious</a:t>
            </a:r>
            <a:r>
              <a:rPr lang="en-GB" altLang="en-US" sz="3600" dirty="0"/>
              <a:t> or -</a:t>
            </a:r>
            <a:r>
              <a:rPr lang="en-GB" altLang="en-US" sz="3600" dirty="0" err="1"/>
              <a:t>tious</a:t>
            </a:r>
            <a:r>
              <a:rPr lang="en-GB" altLang="en-US" sz="3600" dirty="0"/>
              <a:t>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750" dirty="0"/>
              <a:t>Which endings need to be applied to turn the following root words in to adjectives?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5649" y="2743198"/>
            <a:ext cx="3824819" cy="369332"/>
            <a:chOff x="755649" y="2743198"/>
            <a:chExt cx="3824819" cy="369332"/>
          </a:xfrm>
        </p:grpSpPr>
        <p:sp>
          <p:nvSpPr>
            <p:cNvPr id="7" name="Rectangle 6"/>
            <p:cNvSpPr/>
            <p:nvPr/>
          </p:nvSpPr>
          <p:spPr>
            <a:xfrm>
              <a:off x="755649" y="2785533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528" y="274319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ambition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5649" y="3100400"/>
            <a:ext cx="3824819" cy="369332"/>
            <a:chOff x="755649" y="3100400"/>
            <a:chExt cx="3824819" cy="369332"/>
          </a:xfrm>
        </p:grpSpPr>
        <p:sp>
          <p:nvSpPr>
            <p:cNvPr id="15" name="Rectangle 14"/>
            <p:cNvSpPr/>
            <p:nvPr/>
          </p:nvSpPr>
          <p:spPr>
            <a:xfrm>
              <a:off x="755649" y="3162300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9528" y="31004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vice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649" y="3488321"/>
            <a:ext cx="3824819" cy="369332"/>
            <a:chOff x="755649" y="3488321"/>
            <a:chExt cx="3824819" cy="369332"/>
          </a:xfrm>
        </p:grpSpPr>
        <p:sp>
          <p:nvSpPr>
            <p:cNvPr id="16" name="Rectangle 15"/>
            <p:cNvSpPr/>
            <p:nvPr/>
          </p:nvSpPr>
          <p:spPr>
            <a:xfrm>
              <a:off x="755649" y="3539067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9528" y="3488321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infection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5649" y="3867775"/>
            <a:ext cx="3824819" cy="369332"/>
            <a:chOff x="755649" y="3867775"/>
            <a:chExt cx="3824819" cy="369332"/>
          </a:xfrm>
        </p:grpSpPr>
        <p:sp>
          <p:nvSpPr>
            <p:cNvPr id="17" name="Rectangle 16"/>
            <p:cNvSpPr/>
            <p:nvPr/>
          </p:nvSpPr>
          <p:spPr>
            <a:xfrm>
              <a:off x="755649" y="3915834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9528" y="386777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caution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5649" y="4250892"/>
            <a:ext cx="3824819" cy="369332"/>
            <a:chOff x="755649" y="4250892"/>
            <a:chExt cx="3824819" cy="369332"/>
          </a:xfrm>
        </p:grpSpPr>
        <p:sp>
          <p:nvSpPr>
            <p:cNvPr id="18" name="Rectangle 17"/>
            <p:cNvSpPr/>
            <p:nvPr/>
          </p:nvSpPr>
          <p:spPr>
            <a:xfrm>
              <a:off x="755649" y="4292601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9528" y="425089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malice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5649" y="4615935"/>
            <a:ext cx="3824819" cy="369332"/>
            <a:chOff x="755649" y="4615935"/>
            <a:chExt cx="3824819" cy="369332"/>
          </a:xfrm>
        </p:grpSpPr>
        <p:sp>
          <p:nvSpPr>
            <p:cNvPr id="19" name="Rectangle 18"/>
            <p:cNvSpPr/>
            <p:nvPr/>
          </p:nvSpPr>
          <p:spPr>
            <a:xfrm>
              <a:off x="755649" y="4669368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9528" y="46159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superstition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649" y="4997394"/>
            <a:ext cx="3824819" cy="369332"/>
            <a:chOff x="755649" y="4997394"/>
            <a:chExt cx="3824819" cy="369332"/>
          </a:xfrm>
        </p:grpSpPr>
        <p:sp>
          <p:nvSpPr>
            <p:cNvPr id="20" name="Rectangle 19"/>
            <p:cNvSpPr/>
            <p:nvPr/>
          </p:nvSpPr>
          <p:spPr>
            <a:xfrm>
              <a:off x="755649" y="5046132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9528" y="4997394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nutrition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761444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ambitious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761444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vicious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761444" y="349678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infectious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761444" y="387624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cautious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761444" y="4250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malicious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761444" y="4607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superstitious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761444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nutritious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1600" dirty="0"/>
                <a:t>Which is most common? Find 10 more words spelt with –</a:t>
              </a:r>
              <a:r>
                <a:rPr lang="en-GB" altLang="en-US" sz="1600" dirty="0" err="1"/>
                <a:t>cious</a:t>
              </a:r>
              <a:r>
                <a:rPr lang="en-GB" altLang="en-US" sz="1600" dirty="0"/>
                <a:t> or –</a:t>
              </a:r>
              <a:r>
                <a:rPr lang="en-GB" altLang="en-US" sz="1600" dirty="0" err="1"/>
                <a:t>tious</a:t>
              </a:r>
              <a:r>
                <a:rPr lang="en-GB" altLang="en-US" sz="1600" dirty="0"/>
                <a:t> and see what you think. </a:t>
              </a:r>
              <a:endParaRPr lang="en-GB" sz="1600" dirty="0"/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Endings which sound like ‘shul’ and are spelt -</a:t>
            </a:r>
            <a:r>
              <a:rPr lang="en-GB" altLang="en-US" sz="3600" dirty="0" err="1"/>
              <a:t>cial</a:t>
            </a:r>
            <a:r>
              <a:rPr lang="en-GB" altLang="en-US" sz="3600" dirty="0"/>
              <a:t> or -</a:t>
            </a:r>
            <a:r>
              <a:rPr lang="en-GB" altLang="en-US" sz="3600" dirty="0" err="1"/>
              <a:t>tial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parcial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artifitial</a:t>
            </a:r>
            <a:r>
              <a:rPr lang="en-GB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essential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special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presidential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benefitial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substancial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think of any words with these spelling patterns in the middle? 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68143" y="2743198"/>
            <a:ext cx="3574701" cy="369332"/>
            <a:chOff x="4768143" y="2743198"/>
            <a:chExt cx="357470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partial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8143" y="3100400"/>
            <a:ext cx="3574700" cy="369332"/>
            <a:chOff x="4768143" y="3100400"/>
            <a:chExt cx="35747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129782" y="3100400"/>
              <a:ext cx="321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artificial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3179225"/>
              <a:ext cx="216246" cy="2210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68143" y="4607468"/>
            <a:ext cx="3574701" cy="369332"/>
            <a:chOff x="4768143" y="4607468"/>
            <a:chExt cx="357470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beneficial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4696662"/>
              <a:ext cx="216246" cy="2210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68143" y="4997394"/>
            <a:ext cx="3574701" cy="369332"/>
            <a:chOff x="4768143" y="4997394"/>
            <a:chExt cx="3574701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129782" y="4997394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substantial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507168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3568932"/>
            <a:ext cx="201358" cy="229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3942307"/>
            <a:ext cx="201358" cy="2292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4297924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ending in -ant, -</a:t>
            </a:r>
            <a:r>
              <a:rPr lang="en-GB" sz="3600" dirty="0" err="1"/>
              <a:t>ance</a:t>
            </a:r>
            <a:r>
              <a:rPr lang="en-GB" sz="3600" dirty="0"/>
              <a:t>/-</a:t>
            </a:r>
            <a:r>
              <a:rPr lang="en-GB" sz="3600" dirty="0" err="1"/>
              <a:t>ancy</a:t>
            </a:r>
            <a:r>
              <a:rPr lang="en-GB" sz="3600" dirty="0"/>
              <a:t>,      -</a:t>
            </a:r>
            <a:r>
              <a:rPr lang="en-GB" sz="3600" dirty="0" err="1"/>
              <a:t>ent</a:t>
            </a:r>
            <a:r>
              <a:rPr lang="en-GB" sz="3600" dirty="0"/>
              <a:t>, -</a:t>
            </a:r>
            <a:r>
              <a:rPr lang="en-GB" sz="3600" dirty="0" err="1"/>
              <a:t>ence</a:t>
            </a:r>
            <a:r>
              <a:rPr lang="en-GB" sz="3600" dirty="0"/>
              <a:t>/-</a:t>
            </a:r>
            <a:r>
              <a:rPr lang="en-GB" sz="3600" dirty="0" err="1"/>
              <a:t>ency</a:t>
            </a:r>
            <a:r>
              <a:rPr lang="en-GB" sz="3600" dirty="0"/>
              <a:t>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excellance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president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evidance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resident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expectent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restaurent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parliamant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think of a word that doesn’t follow the rule given in the clue?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64273" y="2743198"/>
            <a:ext cx="3578571" cy="369332"/>
            <a:chOff x="4764273" y="2743198"/>
            <a:chExt cx="357857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excellence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64273" y="3489923"/>
            <a:ext cx="3601323" cy="369332"/>
            <a:chOff x="4764273" y="3489923"/>
            <a:chExt cx="3601323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152535" y="3489923"/>
              <a:ext cx="321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evidence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3577105"/>
              <a:ext cx="216246" cy="2210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764273" y="4607468"/>
            <a:ext cx="3578571" cy="369332"/>
            <a:chOff x="4764273" y="4607468"/>
            <a:chExt cx="357857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restaurant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696662"/>
              <a:ext cx="216246" cy="22102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764273" y="4997394"/>
            <a:ext cx="3578571" cy="369332"/>
            <a:chOff x="4764273" y="4997394"/>
            <a:chExt cx="3578571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129782" y="4997394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parliament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507168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192589"/>
            <a:ext cx="201358" cy="229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942307"/>
            <a:ext cx="201358" cy="2292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64273" y="4226985"/>
            <a:ext cx="3601324" cy="369332"/>
            <a:chOff x="4764273" y="4226985"/>
            <a:chExt cx="36013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5152535" y="4226985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expectant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8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687" y="74958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ending in -able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dependible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indestructable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reasonable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enjoyible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bearible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vegetible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edible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What is the shortest word you can think of that uses one of these prefixes?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64273" y="2743198"/>
            <a:ext cx="3578571" cy="369332"/>
            <a:chOff x="4764273" y="2743198"/>
            <a:chExt cx="357857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dependable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64273" y="4607468"/>
            <a:ext cx="3578571" cy="369332"/>
            <a:chOff x="4764273" y="4607468"/>
            <a:chExt cx="357857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vegetable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69666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192589"/>
            <a:ext cx="201358" cy="2292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64273" y="4252386"/>
            <a:ext cx="3601324" cy="369332"/>
            <a:chOff x="4764273" y="4252386"/>
            <a:chExt cx="36013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5152535" y="4252386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bearable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564162"/>
            <a:ext cx="201358" cy="2292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5077334"/>
            <a:ext cx="201358" cy="22921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684FDF-32FD-453C-9727-DFA8C8031F9D}"/>
              </a:ext>
            </a:extLst>
          </p:cNvPr>
          <p:cNvGrpSpPr/>
          <p:nvPr/>
        </p:nvGrpSpPr>
        <p:grpSpPr>
          <a:xfrm>
            <a:off x="4758298" y="3857352"/>
            <a:ext cx="3601324" cy="369332"/>
            <a:chOff x="4764273" y="4252386"/>
            <a:chExt cx="3601324" cy="3693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4855BD-3647-4E86-B25C-33F01C6D491B}"/>
                </a:ext>
              </a:extLst>
            </p:cNvPr>
            <p:cNvSpPr txBox="1"/>
            <p:nvPr/>
          </p:nvSpPr>
          <p:spPr>
            <a:xfrm>
              <a:off x="5152535" y="4252386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e</a:t>
              </a:r>
              <a:r>
                <a:rPr lang="en-GB" dirty="0" err="1"/>
                <a:t>njoyable</a:t>
              </a:r>
              <a:endParaRPr lang="en-GB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A86FCF-4C98-4AED-BDCF-BCE853BF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8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Words ending in –</a:t>
            </a:r>
            <a:r>
              <a:rPr lang="en-GB" altLang="en-US" sz="3600" dirty="0" err="1"/>
              <a:t>ible</a:t>
            </a:r>
            <a:r>
              <a:rPr lang="en-GB" altLang="en-US" sz="3600" dirty="0"/>
              <a:t> and -</a:t>
            </a:r>
            <a:r>
              <a:rPr lang="en-GB" altLang="en-US" sz="3600" dirty="0" err="1"/>
              <a:t>ibly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Will you use </a:t>
            </a:r>
            <a:r>
              <a:rPr lang="en-GB" altLang="en-US" b="1" dirty="0"/>
              <a:t>–</a:t>
            </a:r>
            <a:r>
              <a:rPr lang="en-GB" altLang="en-US" b="1" dirty="0" err="1"/>
              <a:t>ible</a:t>
            </a:r>
            <a:r>
              <a:rPr lang="en-GB" altLang="en-US" b="1" dirty="0"/>
              <a:t> </a:t>
            </a:r>
            <a:r>
              <a:rPr lang="en-GB" altLang="en-US" dirty="0"/>
              <a:t>or </a:t>
            </a:r>
            <a:r>
              <a:rPr lang="en-GB" altLang="en-US" b="1" dirty="0"/>
              <a:t>–</a:t>
            </a:r>
            <a:r>
              <a:rPr lang="en-GB" altLang="en-US" b="1" dirty="0" err="1"/>
              <a:t>ibly</a:t>
            </a:r>
            <a:r>
              <a:rPr lang="en-GB" altLang="en-US" b="1" dirty="0"/>
              <a:t> </a:t>
            </a:r>
            <a:r>
              <a:rPr lang="en-GB" altLang="en-US" dirty="0"/>
              <a:t>to finish these words off?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2906870"/>
            <a:ext cx="7632700" cy="374992"/>
            <a:chOff x="755650" y="2737538"/>
            <a:chExt cx="7632700" cy="374992"/>
          </a:xfrm>
        </p:grpSpPr>
        <p:sp>
          <p:nvSpPr>
            <p:cNvPr id="49" name="Rectangle 48"/>
            <p:cNvSpPr/>
            <p:nvPr/>
          </p:nvSpPr>
          <p:spPr>
            <a:xfrm>
              <a:off x="6047633" y="2779873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8609" y="273753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650" y="2785533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966" y="2743198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terr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2784" y="2779873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3760" y="273753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650" y="3264072"/>
            <a:ext cx="7632700" cy="374992"/>
            <a:chOff x="755650" y="3094740"/>
            <a:chExt cx="7632700" cy="374992"/>
          </a:xfrm>
        </p:grpSpPr>
        <p:sp>
          <p:nvSpPr>
            <p:cNvPr id="51" name="Rectangle 50"/>
            <p:cNvSpPr/>
            <p:nvPr/>
          </p:nvSpPr>
          <p:spPr>
            <a:xfrm>
              <a:off x="6047633" y="3156640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609" y="3094740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650" y="3162300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3966" y="3100400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sens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62784" y="3156640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43760" y="3094740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ibly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657653"/>
            <a:ext cx="7632700" cy="372139"/>
            <a:chOff x="755650" y="3488321"/>
            <a:chExt cx="7632700" cy="372139"/>
          </a:xfrm>
        </p:grpSpPr>
        <p:sp>
          <p:nvSpPr>
            <p:cNvPr id="53" name="Rectangle 52"/>
            <p:cNvSpPr/>
            <p:nvPr/>
          </p:nvSpPr>
          <p:spPr>
            <a:xfrm>
              <a:off x="6047633" y="3533407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8609" y="349112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650" y="3539067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3966" y="3488321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incred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62784" y="3533407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43760" y="349112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50" y="4037107"/>
            <a:ext cx="7632700" cy="372139"/>
            <a:chOff x="755650" y="3867775"/>
            <a:chExt cx="7632700" cy="372139"/>
          </a:xfrm>
        </p:grpSpPr>
        <p:sp>
          <p:nvSpPr>
            <p:cNvPr id="55" name="Rectangle 54"/>
            <p:cNvSpPr/>
            <p:nvPr/>
          </p:nvSpPr>
          <p:spPr>
            <a:xfrm>
              <a:off x="6047633" y="3910174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8609" y="387058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3915834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3966" y="3867775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save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2784" y="3910174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760" y="387058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650" y="4414564"/>
            <a:ext cx="7632700" cy="374992"/>
            <a:chOff x="755650" y="4245232"/>
            <a:chExt cx="7632700" cy="374992"/>
          </a:xfrm>
        </p:grpSpPr>
        <p:sp>
          <p:nvSpPr>
            <p:cNvPr id="60" name="Rectangle 59"/>
            <p:cNvSpPr/>
            <p:nvPr/>
          </p:nvSpPr>
          <p:spPr>
            <a:xfrm>
              <a:off x="6047633" y="4286941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8609" y="424523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650" y="4292601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966" y="4250892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watch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62784" y="4286941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760" y="424523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33626" y="5192147"/>
              <a:ext cx="449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1600" dirty="0"/>
                <a:t>Find some –</a:t>
              </a:r>
              <a:r>
                <a:rPr lang="en-GB" altLang="en-US" sz="1600" dirty="0" err="1"/>
                <a:t>ible</a:t>
              </a:r>
              <a:r>
                <a:rPr lang="en-GB" altLang="en-US" sz="1600" dirty="0"/>
                <a:t> and –able words – read them aloud to a partner. Can you predict the ending by following the clue?</a:t>
              </a:r>
              <a:endParaRPr lang="en-GB" sz="1600" dirty="0"/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1" y="2939949"/>
            <a:ext cx="201358" cy="2292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1" y="3330001"/>
            <a:ext cx="201358" cy="2292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0" y="3692617"/>
            <a:ext cx="201358" cy="2292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9" y="4064209"/>
            <a:ext cx="201358" cy="2292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9" y="4447722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Adding suffixes beginning with vowel letters to words ending in -</a:t>
            </a:r>
            <a:r>
              <a:rPr lang="en-GB" sz="3600" dirty="0" err="1"/>
              <a:t>fer</a:t>
            </a:r>
            <a:r>
              <a:rPr lang="en-GB" sz="3600" dirty="0"/>
              <a:t>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these suffixes have been added correctly?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2830667"/>
            <a:ext cx="7632700" cy="374992"/>
            <a:chOff x="755650" y="2737538"/>
            <a:chExt cx="7632700" cy="374992"/>
          </a:xfrm>
        </p:grpSpPr>
        <p:sp>
          <p:nvSpPr>
            <p:cNvPr id="49" name="Rectangle 48"/>
            <p:cNvSpPr/>
            <p:nvPr/>
          </p:nvSpPr>
          <p:spPr>
            <a:xfrm>
              <a:off x="6047633" y="2779873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8609" y="273753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-preferring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650" y="2785533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966" y="2743198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prefer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2784" y="2779873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3760" y="273753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prefering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650" y="3187869"/>
            <a:ext cx="7632700" cy="374992"/>
            <a:chOff x="755650" y="3094740"/>
            <a:chExt cx="7632700" cy="374992"/>
          </a:xfrm>
        </p:grpSpPr>
        <p:sp>
          <p:nvSpPr>
            <p:cNvPr id="51" name="Rectangle 50"/>
            <p:cNvSpPr/>
            <p:nvPr/>
          </p:nvSpPr>
          <p:spPr>
            <a:xfrm>
              <a:off x="6047633" y="3156640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609" y="3094740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referrence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650" y="3162300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3966" y="3100400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refer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62784" y="3156640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43760" y="3094740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-reference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581450"/>
            <a:ext cx="7632700" cy="372139"/>
            <a:chOff x="755650" y="3488321"/>
            <a:chExt cx="7632700" cy="372139"/>
          </a:xfrm>
        </p:grpSpPr>
        <p:sp>
          <p:nvSpPr>
            <p:cNvPr id="53" name="Rectangle 52"/>
            <p:cNvSpPr/>
            <p:nvPr/>
          </p:nvSpPr>
          <p:spPr>
            <a:xfrm>
              <a:off x="6047633" y="3533407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8609" y="349112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transferrence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650" y="3539067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3966" y="3488321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transfer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62784" y="3533407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43760" y="349112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-transference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50" y="3960904"/>
            <a:ext cx="7632700" cy="372139"/>
            <a:chOff x="755650" y="3867775"/>
            <a:chExt cx="7632700" cy="372139"/>
          </a:xfrm>
        </p:grpSpPr>
        <p:sp>
          <p:nvSpPr>
            <p:cNvPr id="55" name="Rectangle 54"/>
            <p:cNvSpPr/>
            <p:nvPr/>
          </p:nvSpPr>
          <p:spPr>
            <a:xfrm>
              <a:off x="6047633" y="3910174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8609" y="387058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-conferred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3915834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3966" y="3867775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confer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2784" y="3910174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760" y="387058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confered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650" y="4338361"/>
            <a:ext cx="7632700" cy="374992"/>
            <a:chOff x="755650" y="4245232"/>
            <a:chExt cx="7632700" cy="374992"/>
          </a:xfrm>
        </p:grpSpPr>
        <p:sp>
          <p:nvSpPr>
            <p:cNvPr id="60" name="Rectangle 59"/>
            <p:cNvSpPr/>
            <p:nvPr/>
          </p:nvSpPr>
          <p:spPr>
            <a:xfrm>
              <a:off x="6047633" y="4286941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8609" y="424523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-deferring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650" y="4292601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966" y="4250892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defer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62784" y="4286941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760" y="424523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defering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52798" y="5271586"/>
              <a:ext cx="4490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Use the double ‘r’ pattern to find a word with as many r’s in it as possible. 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2888811"/>
            <a:ext cx="201358" cy="2292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9" y="3255429"/>
            <a:ext cx="201358" cy="2292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9" y="3650154"/>
            <a:ext cx="201358" cy="2292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4022924"/>
            <a:ext cx="201358" cy="2292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4405009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4549299"/>
            <a:ext cx="7632701" cy="535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55650" y="3951717"/>
            <a:ext cx="7632701" cy="535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55650" y="3354135"/>
            <a:ext cx="7632701" cy="535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55650" y="2756553"/>
            <a:ext cx="7632701" cy="535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55650" y="2158971"/>
            <a:ext cx="7632701" cy="535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3238" y="33794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Use of the hyphen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218891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461406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Where would the hyphen need to be positioned in these words?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2587" y="5084786"/>
            <a:ext cx="6687345" cy="1008017"/>
            <a:chOff x="822587" y="5084786"/>
            <a:chExt cx="6687345" cy="1008017"/>
          </a:xfrm>
        </p:grpSpPr>
        <p:sp>
          <p:nvSpPr>
            <p:cNvPr id="58" name="Rectangle 57"/>
            <p:cNvSpPr/>
            <p:nvPr/>
          </p:nvSpPr>
          <p:spPr>
            <a:xfrm>
              <a:off x="1591733" y="5182120"/>
              <a:ext cx="5918199" cy="8133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87" y="5084786"/>
              <a:ext cx="1523133" cy="100801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12657" y="5182120"/>
              <a:ext cx="4519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Experiment with words that have prefixes on a spell check. How many can you find that your spell check will not accept without hyphens?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64" name="re-cover"/>
          <p:cNvSpPr txBox="1"/>
          <p:nvPr/>
        </p:nvSpPr>
        <p:spPr>
          <a:xfrm>
            <a:off x="822589" y="4618203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re-cover</a:t>
            </a:r>
          </a:p>
        </p:txBody>
      </p:sp>
      <p:sp>
        <p:nvSpPr>
          <p:cNvPr id="33" name="recover"/>
          <p:cNvSpPr txBox="1"/>
          <p:nvPr/>
        </p:nvSpPr>
        <p:spPr>
          <a:xfrm>
            <a:off x="822587" y="4620278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recover</a:t>
            </a:r>
          </a:p>
        </p:txBody>
      </p:sp>
      <p:sp>
        <p:nvSpPr>
          <p:cNvPr id="63" name="co-own"/>
          <p:cNvSpPr txBox="1"/>
          <p:nvPr/>
        </p:nvSpPr>
        <p:spPr>
          <a:xfrm>
            <a:off x="843236" y="4047894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co-own</a:t>
            </a:r>
          </a:p>
        </p:txBody>
      </p:sp>
      <p:sp>
        <p:nvSpPr>
          <p:cNvPr id="32" name="coown"/>
          <p:cNvSpPr txBox="1"/>
          <p:nvPr/>
        </p:nvSpPr>
        <p:spPr>
          <a:xfrm>
            <a:off x="843236" y="4045038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coown</a:t>
            </a:r>
            <a:endParaRPr lang="en-GB" dirty="0"/>
          </a:p>
        </p:txBody>
      </p:sp>
      <p:sp>
        <p:nvSpPr>
          <p:cNvPr id="62" name="co-operate"/>
          <p:cNvSpPr txBox="1"/>
          <p:nvPr/>
        </p:nvSpPr>
        <p:spPr>
          <a:xfrm>
            <a:off x="822587" y="3439647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co-operate</a:t>
            </a:r>
          </a:p>
        </p:txBody>
      </p:sp>
      <p:sp>
        <p:nvSpPr>
          <p:cNvPr id="31" name="cooperate"/>
          <p:cNvSpPr txBox="1"/>
          <p:nvPr/>
        </p:nvSpPr>
        <p:spPr>
          <a:xfrm>
            <a:off x="822587" y="3437223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cooperate</a:t>
            </a:r>
          </a:p>
        </p:txBody>
      </p:sp>
      <p:sp>
        <p:nvSpPr>
          <p:cNvPr id="60" name="co-ordination"/>
          <p:cNvSpPr txBox="1"/>
          <p:nvPr/>
        </p:nvSpPr>
        <p:spPr>
          <a:xfrm>
            <a:off x="822587" y="2850764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co-ordination</a:t>
            </a:r>
          </a:p>
        </p:txBody>
      </p:sp>
      <p:sp>
        <p:nvSpPr>
          <p:cNvPr id="30" name="coordination"/>
          <p:cNvSpPr txBox="1"/>
          <p:nvPr/>
        </p:nvSpPr>
        <p:spPr>
          <a:xfrm>
            <a:off x="822589" y="2846022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coordination</a:t>
            </a:r>
          </a:p>
        </p:txBody>
      </p:sp>
      <p:sp>
        <p:nvSpPr>
          <p:cNvPr id="56" name="re-enter"/>
          <p:cNvSpPr txBox="1"/>
          <p:nvPr/>
        </p:nvSpPr>
        <p:spPr>
          <a:xfrm>
            <a:off x="928158" y="2235735"/>
            <a:ext cx="72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re-enter</a:t>
            </a:r>
          </a:p>
        </p:txBody>
      </p:sp>
      <p:sp>
        <p:nvSpPr>
          <p:cNvPr id="8" name="reenter"/>
          <p:cNvSpPr txBox="1"/>
          <p:nvPr/>
        </p:nvSpPr>
        <p:spPr>
          <a:xfrm>
            <a:off x="928157" y="2233850"/>
            <a:ext cx="72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3" grpId="0"/>
      <p:bldP spid="63" grpId="0"/>
      <p:bldP spid="32" grpId="0"/>
      <p:bldP spid="62" grpId="0"/>
      <p:bldP spid="31" grpId="0"/>
      <p:bldP spid="60" grpId="0"/>
      <p:bldP spid="30" grpId="0"/>
      <p:bldP spid="5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with the ‘</a:t>
            </a:r>
            <a:r>
              <a:rPr lang="en-GB" sz="3600" dirty="0" err="1"/>
              <a:t>ee</a:t>
            </a:r>
            <a:r>
              <a:rPr lang="en-GB" sz="3600" dirty="0"/>
              <a:t>’ sound </a:t>
            </a:r>
            <a:br>
              <a:rPr lang="en-GB" sz="3600" dirty="0"/>
            </a:br>
            <a:r>
              <a:rPr lang="en-GB" sz="3600" dirty="0"/>
              <a:t>spelt ‘</a:t>
            </a:r>
            <a:r>
              <a:rPr lang="en-GB" sz="3600" dirty="0" err="1"/>
              <a:t>ei</a:t>
            </a:r>
            <a:r>
              <a:rPr lang="en-GB" sz="3600" dirty="0"/>
              <a:t>’ after ‘c’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Can you put the letters </a:t>
            </a:r>
            <a:r>
              <a:rPr lang="en-GB" altLang="en-US" b="1" dirty="0"/>
              <a:t>e</a:t>
            </a:r>
            <a:r>
              <a:rPr lang="en-GB" altLang="en-US" dirty="0"/>
              <a:t> and </a:t>
            </a:r>
            <a:r>
              <a:rPr lang="en-GB" altLang="en-US" b="1" dirty="0" err="1"/>
              <a:t>i</a:t>
            </a:r>
            <a:r>
              <a:rPr lang="en-GB" altLang="en-US" dirty="0"/>
              <a:t> into these words to make the spellings correct?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832943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3966" y="2790608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6330" y="2827283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3209710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53966" y="3147810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06330" y="3204050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3586477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53966" y="3535731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bel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6330" y="3580817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3963244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53966" y="3915185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dec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706330" y="3957584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4340011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53966" y="4298302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caff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06330" y="4334351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52798" y="5267035"/>
              <a:ext cx="4490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How many words can you think of where there is just plain ‘</a:t>
              </a:r>
              <a:r>
                <a:rPr lang="en-GB" altLang="en-US" sz="1600" dirty="0" err="1"/>
                <a:t>i</a:t>
              </a:r>
              <a:r>
                <a:rPr lang="en-GB" altLang="en-US" sz="1600" dirty="0"/>
                <a:t>’ before ‘c’?</a:t>
              </a:r>
            </a:p>
          </p:txBody>
        </p:sp>
      </p:grp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713863" y="2821749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713863" y="3198516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713863" y="3575283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713863" y="3952050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713863" y="4328817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706432" y="2826652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796672" y="2784317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706432" y="3203419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5796672" y="3141519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5706432" y="3580186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5796672" y="3529440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706432" y="3956953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5796672" y="3908894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706432" y="4333720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796672" y="4292011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99444" y="2784948"/>
            <a:ext cx="1909064" cy="370033"/>
            <a:chOff x="3699444" y="2784948"/>
            <a:chExt cx="1909064" cy="370033"/>
          </a:xfrm>
        </p:grpSpPr>
        <p:sp>
          <p:nvSpPr>
            <p:cNvPr id="36" name="TextBox 35"/>
            <p:cNvSpPr txBox="1"/>
            <p:nvPr/>
          </p:nvSpPr>
          <p:spPr>
            <a:xfrm>
              <a:off x="3699444" y="278494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02938" y="2785649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14406" y="3162358"/>
            <a:ext cx="1908673" cy="389911"/>
            <a:chOff x="3714406" y="3162358"/>
            <a:chExt cx="1908673" cy="389911"/>
          </a:xfrm>
        </p:grpSpPr>
        <p:sp>
          <p:nvSpPr>
            <p:cNvPr id="87" name="TextBox 86"/>
            <p:cNvSpPr txBox="1"/>
            <p:nvPr/>
          </p:nvSpPr>
          <p:spPr>
            <a:xfrm>
              <a:off x="3714406" y="316235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17509" y="3182937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99443" y="3534266"/>
            <a:ext cx="1923636" cy="369332"/>
            <a:chOff x="3699443" y="3534266"/>
            <a:chExt cx="1923636" cy="369332"/>
          </a:xfrm>
        </p:grpSpPr>
        <p:sp>
          <p:nvSpPr>
            <p:cNvPr id="88" name="TextBox 87"/>
            <p:cNvSpPr txBox="1"/>
            <p:nvPr/>
          </p:nvSpPr>
          <p:spPr>
            <a:xfrm>
              <a:off x="4717509" y="3534266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99443" y="3534266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99443" y="3895908"/>
            <a:ext cx="1930148" cy="386042"/>
            <a:chOff x="3699443" y="3895908"/>
            <a:chExt cx="1930148" cy="386042"/>
          </a:xfrm>
        </p:grpSpPr>
        <p:sp>
          <p:nvSpPr>
            <p:cNvPr id="89" name="TextBox 88"/>
            <p:cNvSpPr txBox="1"/>
            <p:nvPr/>
          </p:nvSpPr>
          <p:spPr>
            <a:xfrm>
              <a:off x="3699443" y="389590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24021" y="391261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99443" y="4299405"/>
            <a:ext cx="1930148" cy="369332"/>
            <a:chOff x="3699443" y="4299405"/>
            <a:chExt cx="1930148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3699443" y="4299405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4021" y="4299405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752</Words>
  <Application>Microsoft Office PowerPoint</Application>
  <PresentationFormat>On-screen Show (4:3)</PresentationFormat>
  <Paragraphs>224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Sassoon Infant Rg</vt:lpstr>
      <vt:lpstr>Sassoon Infant Md</vt:lpstr>
      <vt:lpstr>Calibri</vt:lpstr>
      <vt:lpstr>Arial</vt:lpstr>
      <vt:lpstr>BPreplay</vt:lpstr>
      <vt:lpstr>Office Theme</vt:lpstr>
      <vt:lpstr>PowerPoint Presentation</vt:lpstr>
      <vt:lpstr>Endings which sound like ‘shuss’ and are spelled -cious or -tious </vt:lpstr>
      <vt:lpstr>Endings which sound like ‘shul’ and are spelt -cial or -tial</vt:lpstr>
      <vt:lpstr>Words ending in -ant, -ance/-ancy,      -ent, -ence/-ency  </vt:lpstr>
      <vt:lpstr>Words ending in -able</vt:lpstr>
      <vt:lpstr>Words ending in –ible and -ibly</vt:lpstr>
      <vt:lpstr>Adding suffixes beginning with vowel letters to words ending in -fer  </vt:lpstr>
      <vt:lpstr>Use of the hyphen</vt:lpstr>
      <vt:lpstr>Words with the ‘ee’ sound  spelt ‘ei’ after ‘c’</vt:lpstr>
      <vt:lpstr>Words containing the  letter string -ough</vt:lpstr>
      <vt:lpstr>Words with ‘silent’ letters  </vt:lpstr>
      <vt:lpstr>Homophones – nouns ending in -ce and verbs ending in -se</vt:lpstr>
      <vt:lpstr>Homophones and other words  that are often confused  </vt:lpstr>
      <vt:lpstr>Homophones and other words  that are often confused</vt:lpstr>
      <vt:lpstr>Homophones and other words  that are often confused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Gemma Kinsella</cp:lastModifiedBy>
  <cp:revision>128</cp:revision>
  <dcterms:created xsi:type="dcterms:W3CDTF">2014-10-01T16:09:27Z</dcterms:created>
  <dcterms:modified xsi:type="dcterms:W3CDTF">2020-05-08T11:50:19Z</dcterms:modified>
</cp:coreProperties>
</file>