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33EAA-7E4F-4195-9DDF-A807F17738BD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AC7F1-96C6-465B-BE45-6066D8DAF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3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C8C15-ED34-45F0-B240-0CE9AA49F8D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0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4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7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3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0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8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33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D19C8-3C9A-460B-A884-C9C0EB3A9A3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28D0-B78D-452E-997E-F453C1A71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9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Possessive Pronouns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796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447800"/>
            <a:ext cx="8291264" cy="1909192"/>
          </a:xfrm>
        </p:spPr>
        <p:txBody>
          <a:bodyPr>
            <a:noAutofit/>
          </a:bodyPr>
          <a:lstStyle/>
          <a:p>
            <a:r>
              <a:rPr lang="en-GB" dirty="0"/>
              <a:t>Although pronouns have their own separate word class, </a:t>
            </a:r>
            <a:r>
              <a:rPr lang="en-GB" b="1" dirty="0"/>
              <a:t>possessive pronouns</a:t>
            </a:r>
            <a:r>
              <a:rPr lang="en-GB" dirty="0"/>
              <a:t>  can also sometimes act as determiners.</a:t>
            </a:r>
          </a:p>
          <a:p>
            <a:r>
              <a:rPr lang="en-GB" dirty="0"/>
              <a:t>The possessive pronouns are: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 rot="21095758">
            <a:off x="1883664" y="3203106"/>
            <a:ext cx="14870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my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095758">
            <a:off x="4169981" y="3438470"/>
            <a:ext cx="12121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its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83008">
            <a:off x="2352424" y="4806196"/>
            <a:ext cx="21260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your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812422">
            <a:off x="5921527" y="3501009"/>
            <a:ext cx="22236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their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095758">
            <a:off x="8328656" y="3007104"/>
            <a:ext cx="16113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her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273729">
            <a:off x="5535423" y="5006945"/>
            <a:ext cx="13949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his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460216">
            <a:off x="8527816" y="5095806"/>
            <a:ext cx="16514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our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447800"/>
            <a:ext cx="8291264" cy="1981200"/>
          </a:xfrm>
        </p:spPr>
        <p:txBody>
          <a:bodyPr>
            <a:noAutofit/>
          </a:bodyPr>
          <a:lstStyle/>
          <a:p>
            <a:r>
              <a:rPr lang="en-GB" dirty="0"/>
              <a:t>Possessive pronouns tell you </a:t>
            </a:r>
            <a:r>
              <a:rPr lang="en-GB" b="1" dirty="0"/>
              <a:t>what or</a:t>
            </a:r>
            <a:r>
              <a:rPr lang="en-GB" dirty="0"/>
              <a:t> </a:t>
            </a:r>
            <a:r>
              <a:rPr lang="en-GB" b="1" dirty="0"/>
              <a:t>who something belongs to</a:t>
            </a:r>
            <a:r>
              <a:rPr lang="en-GB" dirty="0"/>
              <a:t>. </a:t>
            </a:r>
          </a:p>
          <a:p>
            <a:r>
              <a:rPr lang="en-GB" dirty="0"/>
              <a:t>For example: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31704" y="386104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gorilla itched his nose.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1704" y="386104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gorilla itched </a:t>
            </a:r>
            <a:r>
              <a:rPr lang="en-GB" sz="3600" b="1" dirty="0">
                <a:solidFill>
                  <a:schemeClr val="accent4"/>
                </a:solidFill>
              </a:rPr>
              <a:t>his </a:t>
            </a:r>
            <a:r>
              <a:rPr lang="en-GB" sz="3600" b="1" dirty="0"/>
              <a:t>nose.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159896" y="4509120"/>
            <a:ext cx="4176464" cy="1440160"/>
            <a:chOff x="3635896" y="4149080"/>
            <a:chExt cx="4176464" cy="1440160"/>
          </a:xfrm>
        </p:grpSpPr>
        <p:sp>
          <p:nvSpPr>
            <p:cNvPr id="9" name="Rounded Rectangle 8"/>
            <p:cNvSpPr/>
            <p:nvPr/>
          </p:nvSpPr>
          <p:spPr>
            <a:xfrm>
              <a:off x="3635896" y="4725144"/>
              <a:ext cx="4176464" cy="864096"/>
            </a:xfrm>
            <a:prstGeom prst="roundRect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His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possessive</a:t>
              </a:r>
              <a:r>
                <a:rPr lang="en-GB" b="1" dirty="0">
                  <a:solidFill>
                    <a:srgbClr val="7030A0"/>
                  </a:solidFill>
                </a:rPr>
                <a:t> </a:t>
              </a:r>
              <a:r>
                <a:rPr lang="en-GB" dirty="0"/>
                <a:t>– it shows that the nose </a:t>
              </a:r>
              <a:r>
                <a:rPr lang="en-GB" b="1" dirty="0"/>
                <a:t>belongs to </a:t>
              </a:r>
              <a:r>
                <a:rPr lang="en-GB" dirty="0"/>
                <a:t>the gorilla. </a:t>
              </a:r>
              <a:endParaRPr lang="en-GB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724128" y="4149080"/>
              <a:ext cx="0" cy="576064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xplosion 1 14"/>
          <p:cNvSpPr/>
          <p:nvPr/>
        </p:nvSpPr>
        <p:spPr>
          <a:xfrm rot="270193">
            <a:off x="6390875" y="1855280"/>
            <a:ext cx="4020001" cy="2166596"/>
          </a:xfrm>
          <a:prstGeom prst="irregularSeal1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Can you spot the other determiner in this example?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31704" y="3861049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66"/>
                </a:solidFill>
              </a:rPr>
              <a:t>The</a:t>
            </a:r>
            <a:r>
              <a:rPr lang="en-GB" sz="3600" b="1" dirty="0"/>
              <a:t> gorilla itched </a:t>
            </a:r>
            <a:r>
              <a:rPr lang="en-GB" sz="3600" b="1" dirty="0">
                <a:solidFill>
                  <a:schemeClr val="accent4"/>
                </a:solidFill>
              </a:rPr>
              <a:t>his </a:t>
            </a:r>
            <a:r>
              <a:rPr lang="en-GB" sz="3600" b="1" dirty="0"/>
              <a:t>nose.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775520" y="3064725"/>
            <a:ext cx="2088232" cy="2668532"/>
            <a:chOff x="251520" y="4653136"/>
            <a:chExt cx="2697299" cy="2016224"/>
          </a:xfrm>
        </p:grpSpPr>
        <p:sp>
          <p:nvSpPr>
            <p:cNvPr id="28" name="Rounded Rectangle 27"/>
            <p:cNvSpPr/>
            <p:nvPr/>
          </p:nvSpPr>
          <p:spPr>
            <a:xfrm>
              <a:off x="251520" y="4653136"/>
              <a:ext cx="2046227" cy="2016224"/>
            </a:xfrm>
            <a:prstGeom prst="roundRect">
              <a:avLst/>
            </a:prstGeom>
            <a:ln w="5715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66"/>
                  </a:solidFill>
                </a:rPr>
                <a:t>The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definite article </a:t>
              </a:r>
              <a:r>
                <a:rPr lang="en-GB" dirty="0"/>
                <a:t>– it identifies the particular animal we are talking about.</a:t>
              </a:r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297747" y="4873960"/>
              <a:ext cx="651072" cy="0"/>
            </a:xfrm>
            <a:prstGeom prst="line">
              <a:avLst/>
            </a:prstGeom>
            <a:ln w="571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948819" y="4873960"/>
              <a:ext cx="0" cy="489654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917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196752"/>
            <a:ext cx="8291264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Can you identify the possessive pronouns acting as determiners in these sentences?</a:t>
            </a:r>
          </a:p>
          <a:p>
            <a:r>
              <a:rPr lang="en-GB" dirty="0" smtClean="0"/>
              <a:t>Our puppy is coming home on Saturday.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u="sng" dirty="0" smtClean="0">
                <a:solidFill>
                  <a:schemeClr val="accent4"/>
                </a:solidFill>
              </a:rPr>
              <a:t>Our</a:t>
            </a:r>
            <a:r>
              <a:rPr lang="en-GB" dirty="0" smtClean="0"/>
              <a:t> puppy is coming home on Saturday.</a:t>
            </a:r>
            <a:endParaRPr lang="en-GB" dirty="0" smtClean="0">
              <a:solidFill>
                <a:srgbClr val="FF0066"/>
              </a:solidFill>
            </a:endParaRPr>
          </a:p>
          <a:p>
            <a:r>
              <a:rPr lang="en-GB" dirty="0" smtClean="0"/>
              <a:t>Come and look at my new scooter!</a:t>
            </a:r>
          </a:p>
          <a:p>
            <a:pPr>
              <a:buNone/>
            </a:pPr>
            <a:r>
              <a:rPr lang="en-GB" dirty="0" smtClean="0"/>
              <a:t>    Come and look at </a:t>
            </a:r>
            <a:r>
              <a:rPr lang="en-GB" b="1" u="sng" dirty="0" smtClean="0">
                <a:solidFill>
                  <a:schemeClr val="accent4"/>
                </a:solidFill>
              </a:rPr>
              <a:t>my</a:t>
            </a:r>
            <a:r>
              <a:rPr lang="en-GB" dirty="0" smtClean="0"/>
              <a:t> new scooter!</a:t>
            </a:r>
          </a:p>
          <a:p>
            <a:r>
              <a:rPr lang="en-GB" dirty="0" smtClean="0"/>
              <a:t> Hattie and </a:t>
            </a:r>
            <a:r>
              <a:rPr lang="en-GB" dirty="0" err="1" smtClean="0"/>
              <a:t>Keira</a:t>
            </a:r>
            <a:r>
              <a:rPr lang="en-GB" dirty="0" smtClean="0"/>
              <a:t> forgot their swimming kit.</a:t>
            </a:r>
          </a:p>
          <a:p>
            <a:pPr>
              <a:buNone/>
            </a:pPr>
            <a:r>
              <a:rPr lang="en-GB" dirty="0" smtClean="0"/>
              <a:t>	 Hattie and </a:t>
            </a:r>
            <a:r>
              <a:rPr lang="en-GB" dirty="0" err="1" smtClean="0"/>
              <a:t>Keira</a:t>
            </a:r>
            <a:r>
              <a:rPr lang="en-GB" dirty="0" smtClean="0"/>
              <a:t> forgot </a:t>
            </a:r>
            <a:r>
              <a:rPr lang="en-GB" b="1" u="sng" dirty="0" smtClean="0">
                <a:solidFill>
                  <a:schemeClr val="accent4"/>
                </a:solidFill>
              </a:rPr>
              <a:t>their</a:t>
            </a:r>
            <a:r>
              <a:rPr lang="en-GB" dirty="0" smtClean="0"/>
              <a:t> swimming kit.</a:t>
            </a:r>
          </a:p>
          <a:p>
            <a:r>
              <a:rPr lang="en-GB" dirty="0" smtClean="0"/>
              <a:t>James accidently dropped his homework in the mud.</a:t>
            </a:r>
          </a:p>
          <a:p>
            <a:pPr>
              <a:buNone/>
            </a:pPr>
            <a:r>
              <a:rPr lang="en-GB" dirty="0" smtClean="0"/>
              <a:t>	James accidently dropped </a:t>
            </a:r>
            <a:r>
              <a:rPr lang="en-GB" b="1" u="sng" dirty="0" smtClean="0">
                <a:solidFill>
                  <a:schemeClr val="accent4"/>
                </a:solidFill>
              </a:rPr>
              <a:t>his</a:t>
            </a:r>
            <a:r>
              <a:rPr lang="en-GB" dirty="0" smtClean="0"/>
              <a:t> homework in the mud.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4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Possessive Pronouns</vt:lpstr>
      <vt:lpstr>Possessive Pronouns</vt:lpstr>
      <vt:lpstr>Possessive Pronouns</vt:lpstr>
      <vt:lpstr>Possessive Pronouns</vt:lpstr>
    </vt:vector>
  </TitlesOfParts>
  <Company>EasiPC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Pronouns</dc:title>
  <dc:creator>Gemma Kinsella</dc:creator>
  <cp:lastModifiedBy>Gemma Kinsella</cp:lastModifiedBy>
  <cp:revision>1</cp:revision>
  <dcterms:created xsi:type="dcterms:W3CDTF">2020-05-06T12:44:13Z</dcterms:created>
  <dcterms:modified xsi:type="dcterms:W3CDTF">2020-05-06T12:44:30Z</dcterms:modified>
</cp:coreProperties>
</file>