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C199-3587-49EA-AD30-9B90F725BFE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BC22-A523-4FD6-B8D4-013EEF2CE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7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674E01-81A5-41AB-87CC-7702C003F049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7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943440-AEC0-4EDD-8E66-D959FCEAD87A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9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9A8C99-73BA-43EE-B95E-F4CDDA5A1C9C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64B01D-B96B-4C43-89B5-2C5D84626110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4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A45D3C-3BCE-4407-A430-54CE4231172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314E6-32EB-4AC0-A2F7-A57A46AD5F4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287A64-2D78-41B1-ACDA-4A390E4BB50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9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F2A150-63C3-44E1-B1C9-21A449758367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1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2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8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7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0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3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9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8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3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1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1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7C15-9EEB-4EFC-8D57-AC015376DE3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81A4-1BE8-4F07-840E-A365F8E3F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2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3922713" y="222251"/>
            <a:ext cx="3816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ANGLE FACTS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6881814" y="485775"/>
            <a:ext cx="378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187450"/>
            <a:ext cx="44862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096964"/>
            <a:ext cx="482917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297239"/>
            <a:ext cx="56705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3368675"/>
            <a:ext cx="4333876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7" t="62170" r="43781" b="23740"/>
          <a:stretch>
            <a:fillRect/>
          </a:stretch>
        </p:blipFill>
        <p:spPr bwMode="auto">
          <a:xfrm>
            <a:off x="3654426" y="5016500"/>
            <a:ext cx="3598863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609726" y="2636838"/>
            <a:ext cx="4214813" cy="5762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51539" y="2633664"/>
            <a:ext cx="4465637" cy="5746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558926" y="4581526"/>
            <a:ext cx="4214813" cy="5746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924551" y="4625976"/>
            <a:ext cx="4492625" cy="5762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3536951" y="6467475"/>
            <a:ext cx="4214813" cy="3571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6881814" y="485775"/>
            <a:ext cx="378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Text Box 40"/>
          <p:cNvSpPr txBox="1">
            <a:spLocks noChangeArrowheads="1"/>
          </p:cNvSpPr>
          <p:nvPr/>
        </p:nvSpPr>
        <p:spPr bwMode="auto">
          <a:xfrm>
            <a:off x="1509712" y="1000126"/>
            <a:ext cx="2160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EXAMPLES</a:t>
            </a:r>
            <a:endParaRPr lang="en-US" altLang="en-US" sz="2800" b="1" u="sng">
              <a:solidFill>
                <a:srgbClr val="FF0000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1482725" y="1878013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501775" y="1455739"/>
            <a:ext cx="5380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Work out the missing angles below: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33576" y="2087564"/>
            <a:ext cx="1317625" cy="72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005013" y="2087564"/>
            <a:ext cx="1319212" cy="712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457450" y="2217739"/>
            <a:ext cx="407988" cy="109537"/>
          </a:xfrm>
          <a:custGeom>
            <a:avLst/>
            <a:gdLst>
              <a:gd name="connsiteX0" fmla="*/ 0 w 409433"/>
              <a:gd name="connsiteY0" fmla="*/ 109258 h 109258"/>
              <a:gd name="connsiteX1" fmla="*/ 204717 w 409433"/>
              <a:gd name="connsiteY1" fmla="*/ 76 h 109258"/>
              <a:gd name="connsiteX2" fmla="*/ 409433 w 409433"/>
              <a:gd name="connsiteY2" fmla="*/ 95611 h 10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3" h="109258">
                <a:moveTo>
                  <a:pt x="0" y="109258"/>
                </a:moveTo>
                <a:cubicBezTo>
                  <a:pt x="68239" y="55804"/>
                  <a:pt x="136478" y="2350"/>
                  <a:pt x="204717" y="76"/>
                </a:cubicBezTo>
                <a:cubicBezTo>
                  <a:pt x="272956" y="-2198"/>
                  <a:pt x="341194" y="46706"/>
                  <a:pt x="409433" y="956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57450" y="2517775"/>
            <a:ext cx="368300" cy="109538"/>
          </a:xfrm>
          <a:custGeom>
            <a:avLst/>
            <a:gdLst>
              <a:gd name="connsiteX0" fmla="*/ 0 w 368490"/>
              <a:gd name="connsiteY0" fmla="*/ 0 h 109258"/>
              <a:gd name="connsiteX1" fmla="*/ 177421 w 368490"/>
              <a:gd name="connsiteY1" fmla="*/ 109182 h 109258"/>
              <a:gd name="connsiteX2" fmla="*/ 368490 w 368490"/>
              <a:gd name="connsiteY2" fmla="*/ 13648 h 10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490" h="109258">
                <a:moveTo>
                  <a:pt x="0" y="0"/>
                </a:moveTo>
                <a:cubicBezTo>
                  <a:pt x="58003" y="53453"/>
                  <a:pt x="116006" y="106907"/>
                  <a:pt x="177421" y="109182"/>
                </a:cubicBezTo>
                <a:cubicBezTo>
                  <a:pt x="238836" y="111457"/>
                  <a:pt x="303663" y="62552"/>
                  <a:pt x="368490" y="136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7" name="TextBox 121"/>
          <p:cNvSpPr txBox="1">
            <a:spLocks noChangeArrowheads="1"/>
          </p:cNvSpPr>
          <p:nvPr/>
        </p:nvSpPr>
        <p:spPr bwMode="auto">
          <a:xfrm>
            <a:off x="3854450" y="1871663"/>
            <a:ext cx="55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2)</a:t>
            </a:r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4344988" y="2105026"/>
            <a:ext cx="1319212" cy="72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418014" y="2105025"/>
            <a:ext cx="1317625" cy="712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 124"/>
          <p:cNvSpPr/>
          <p:nvPr/>
        </p:nvSpPr>
        <p:spPr>
          <a:xfrm>
            <a:off x="4868864" y="2235200"/>
            <a:ext cx="409575" cy="109538"/>
          </a:xfrm>
          <a:custGeom>
            <a:avLst/>
            <a:gdLst>
              <a:gd name="connsiteX0" fmla="*/ 0 w 409433"/>
              <a:gd name="connsiteY0" fmla="*/ 109258 h 109258"/>
              <a:gd name="connsiteX1" fmla="*/ 204717 w 409433"/>
              <a:gd name="connsiteY1" fmla="*/ 76 h 109258"/>
              <a:gd name="connsiteX2" fmla="*/ 409433 w 409433"/>
              <a:gd name="connsiteY2" fmla="*/ 95611 h 10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3" h="109258">
                <a:moveTo>
                  <a:pt x="0" y="109258"/>
                </a:moveTo>
                <a:cubicBezTo>
                  <a:pt x="68239" y="55804"/>
                  <a:pt x="136478" y="2350"/>
                  <a:pt x="204717" y="76"/>
                </a:cubicBezTo>
                <a:cubicBezTo>
                  <a:pt x="272956" y="-2198"/>
                  <a:pt x="341194" y="46706"/>
                  <a:pt x="409433" y="9561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61" name="TextBox 9"/>
          <p:cNvSpPr txBox="1">
            <a:spLocks noChangeArrowheads="1"/>
          </p:cNvSpPr>
          <p:nvPr/>
        </p:nvSpPr>
        <p:spPr bwMode="auto">
          <a:xfrm>
            <a:off x="2362200" y="1903414"/>
            <a:ext cx="66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120°</a:t>
            </a:r>
          </a:p>
        </p:txBody>
      </p:sp>
      <p:sp>
        <p:nvSpPr>
          <p:cNvPr id="6162" name="TextBox 10"/>
          <p:cNvSpPr txBox="1">
            <a:spLocks noChangeArrowheads="1"/>
          </p:cNvSpPr>
          <p:nvPr/>
        </p:nvSpPr>
        <p:spPr bwMode="auto">
          <a:xfrm>
            <a:off x="2492375" y="25479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2" name="Freeform 11"/>
          <p:cNvSpPr/>
          <p:nvPr/>
        </p:nvSpPr>
        <p:spPr>
          <a:xfrm>
            <a:off x="4681539" y="2306638"/>
            <a:ext cx="136525" cy="258762"/>
          </a:xfrm>
          <a:custGeom>
            <a:avLst/>
            <a:gdLst>
              <a:gd name="connsiteX0" fmla="*/ 83057 w 137648"/>
              <a:gd name="connsiteY0" fmla="*/ 0 h 259307"/>
              <a:gd name="connsiteX1" fmla="*/ 1171 w 137648"/>
              <a:gd name="connsiteY1" fmla="*/ 122829 h 259307"/>
              <a:gd name="connsiteX2" fmla="*/ 137648 w 137648"/>
              <a:gd name="connsiteY2" fmla="*/ 259307 h 25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648" h="259307">
                <a:moveTo>
                  <a:pt x="83057" y="0"/>
                </a:moveTo>
                <a:cubicBezTo>
                  <a:pt x="37564" y="39805"/>
                  <a:pt x="-7928" y="79611"/>
                  <a:pt x="1171" y="122829"/>
                </a:cubicBezTo>
                <a:cubicBezTo>
                  <a:pt x="10270" y="166047"/>
                  <a:pt x="73959" y="212677"/>
                  <a:pt x="137648" y="2593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322889" y="2279651"/>
            <a:ext cx="123825" cy="327025"/>
          </a:xfrm>
          <a:custGeom>
            <a:avLst/>
            <a:gdLst>
              <a:gd name="connsiteX0" fmla="*/ 13647 w 122896"/>
              <a:gd name="connsiteY0" fmla="*/ 0 h 327546"/>
              <a:gd name="connsiteX1" fmla="*/ 122829 w 122896"/>
              <a:gd name="connsiteY1" fmla="*/ 177421 h 327546"/>
              <a:gd name="connsiteX2" fmla="*/ 0 w 122896"/>
              <a:gd name="connsiteY2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96" h="327546">
                <a:moveTo>
                  <a:pt x="13647" y="0"/>
                </a:moveTo>
                <a:cubicBezTo>
                  <a:pt x="69375" y="61415"/>
                  <a:pt x="125104" y="122830"/>
                  <a:pt x="122829" y="177421"/>
                </a:cubicBezTo>
                <a:cubicBezTo>
                  <a:pt x="120555" y="232012"/>
                  <a:pt x="60277" y="279779"/>
                  <a:pt x="0" y="3275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65" name="TextBox 126"/>
          <p:cNvSpPr txBox="1">
            <a:spLocks noChangeArrowheads="1"/>
          </p:cNvSpPr>
          <p:nvPr/>
        </p:nvSpPr>
        <p:spPr bwMode="auto">
          <a:xfrm>
            <a:off x="4237039" y="2246313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30°</a:t>
            </a:r>
          </a:p>
        </p:txBody>
      </p:sp>
      <p:sp>
        <p:nvSpPr>
          <p:cNvPr id="6166" name="TextBox 127"/>
          <p:cNvSpPr txBox="1">
            <a:spLocks noChangeArrowheads="1"/>
          </p:cNvSpPr>
          <p:nvPr/>
        </p:nvSpPr>
        <p:spPr bwMode="auto">
          <a:xfrm>
            <a:off x="5400675" y="2263775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167" name="TextBox 128"/>
          <p:cNvSpPr txBox="1">
            <a:spLocks noChangeArrowheads="1"/>
          </p:cNvSpPr>
          <p:nvPr/>
        </p:nvSpPr>
        <p:spPr bwMode="auto">
          <a:xfrm>
            <a:off x="4926014" y="191611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6168" name="TextBox 129"/>
          <p:cNvSpPr txBox="1">
            <a:spLocks noChangeArrowheads="1"/>
          </p:cNvSpPr>
          <p:nvPr/>
        </p:nvSpPr>
        <p:spPr bwMode="auto">
          <a:xfrm>
            <a:off x="6092825" y="1876426"/>
            <a:ext cx="55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3)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6618289" y="2732088"/>
            <a:ext cx="1538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188201" y="2020888"/>
            <a:ext cx="588963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004051" y="2551113"/>
            <a:ext cx="327025" cy="165100"/>
          </a:xfrm>
          <a:custGeom>
            <a:avLst/>
            <a:gdLst>
              <a:gd name="connsiteX0" fmla="*/ 0 w 327547"/>
              <a:gd name="connsiteY0" fmla="*/ 164571 h 164571"/>
              <a:gd name="connsiteX1" fmla="*/ 109183 w 327547"/>
              <a:gd name="connsiteY1" fmla="*/ 14446 h 164571"/>
              <a:gd name="connsiteX2" fmla="*/ 327547 w 327547"/>
              <a:gd name="connsiteY2" fmla="*/ 14446 h 16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547" h="164571">
                <a:moveTo>
                  <a:pt x="0" y="164571"/>
                </a:moveTo>
                <a:cubicBezTo>
                  <a:pt x="27296" y="102019"/>
                  <a:pt x="54592" y="39467"/>
                  <a:pt x="109183" y="14446"/>
                </a:cubicBezTo>
                <a:cubicBezTo>
                  <a:pt x="163774" y="-10575"/>
                  <a:pt x="245660" y="1935"/>
                  <a:pt x="327547" y="144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7372350" y="2497139"/>
            <a:ext cx="217488" cy="231775"/>
          </a:xfrm>
          <a:custGeom>
            <a:avLst/>
            <a:gdLst>
              <a:gd name="connsiteX0" fmla="*/ 0 w 217234"/>
              <a:gd name="connsiteY0" fmla="*/ 0 h 232012"/>
              <a:gd name="connsiteX1" fmla="*/ 204716 w 217234"/>
              <a:gd name="connsiteY1" fmla="*/ 122830 h 232012"/>
              <a:gd name="connsiteX2" fmla="*/ 177421 w 217234"/>
              <a:gd name="connsiteY2" fmla="*/ 232012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234" h="232012">
                <a:moveTo>
                  <a:pt x="0" y="0"/>
                </a:moveTo>
                <a:cubicBezTo>
                  <a:pt x="87573" y="42080"/>
                  <a:pt x="175146" y="84161"/>
                  <a:pt x="204716" y="122830"/>
                </a:cubicBezTo>
                <a:cubicBezTo>
                  <a:pt x="234286" y="161499"/>
                  <a:pt x="205853" y="196755"/>
                  <a:pt x="177421" y="2320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73" name="TextBox 132"/>
          <p:cNvSpPr txBox="1">
            <a:spLocks noChangeArrowheads="1"/>
          </p:cNvSpPr>
          <p:nvPr/>
        </p:nvSpPr>
        <p:spPr bwMode="auto">
          <a:xfrm>
            <a:off x="6843714" y="2265364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6174" name="TextBox 133"/>
          <p:cNvSpPr txBox="1">
            <a:spLocks noChangeArrowheads="1"/>
          </p:cNvSpPr>
          <p:nvPr/>
        </p:nvSpPr>
        <p:spPr bwMode="auto">
          <a:xfrm>
            <a:off x="7521575" y="2339975"/>
            <a:ext cx="661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50°</a:t>
            </a:r>
          </a:p>
        </p:txBody>
      </p:sp>
      <p:sp>
        <p:nvSpPr>
          <p:cNvPr id="6175" name="TextBox 134"/>
          <p:cNvSpPr txBox="1">
            <a:spLocks noChangeArrowheads="1"/>
          </p:cNvSpPr>
          <p:nvPr/>
        </p:nvSpPr>
        <p:spPr bwMode="auto">
          <a:xfrm>
            <a:off x="8393114" y="1871663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4)</a:t>
            </a:r>
          </a:p>
        </p:txBody>
      </p:sp>
      <p:cxnSp>
        <p:nvCxnSpPr>
          <p:cNvPr id="136" name="Straight Connector 135"/>
          <p:cNvCxnSpPr/>
          <p:nvPr/>
        </p:nvCxnSpPr>
        <p:spPr>
          <a:xfrm>
            <a:off x="8688388" y="2728913"/>
            <a:ext cx="153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9463089" y="2017713"/>
            <a:ext cx="9525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9472614" y="2409826"/>
            <a:ext cx="752475" cy="320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324975" y="2600325"/>
            <a:ext cx="133350" cy="13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9467851" y="2486025"/>
            <a:ext cx="246063" cy="134938"/>
          </a:xfrm>
          <a:custGeom>
            <a:avLst/>
            <a:gdLst>
              <a:gd name="connsiteX0" fmla="*/ 0 w 245659"/>
              <a:gd name="connsiteY0" fmla="*/ 11819 h 134649"/>
              <a:gd name="connsiteX1" fmla="*/ 150125 w 245659"/>
              <a:gd name="connsiteY1" fmla="*/ 11819 h 134649"/>
              <a:gd name="connsiteX2" fmla="*/ 245659 w 245659"/>
              <a:gd name="connsiteY2" fmla="*/ 134649 h 13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659" h="134649">
                <a:moveTo>
                  <a:pt x="0" y="11819"/>
                </a:moveTo>
                <a:cubicBezTo>
                  <a:pt x="54591" y="1583"/>
                  <a:pt x="109182" y="-8653"/>
                  <a:pt x="150125" y="11819"/>
                </a:cubicBezTo>
                <a:cubicBezTo>
                  <a:pt x="191068" y="32291"/>
                  <a:pt x="218363" y="83470"/>
                  <a:pt x="245659" y="13464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9877426" y="2579688"/>
            <a:ext cx="111125" cy="163512"/>
          </a:xfrm>
          <a:custGeom>
            <a:avLst/>
            <a:gdLst>
              <a:gd name="connsiteX0" fmla="*/ 0 w 111914"/>
              <a:gd name="connsiteY0" fmla="*/ 0 h 163773"/>
              <a:gd name="connsiteX1" fmla="*/ 109182 w 111914"/>
              <a:gd name="connsiteY1" fmla="*/ 54591 h 163773"/>
              <a:gd name="connsiteX2" fmla="*/ 68238 w 111914"/>
              <a:gd name="connsiteY2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14" h="163773">
                <a:moveTo>
                  <a:pt x="0" y="0"/>
                </a:moveTo>
                <a:cubicBezTo>
                  <a:pt x="48904" y="13648"/>
                  <a:pt x="97809" y="27296"/>
                  <a:pt x="109182" y="54591"/>
                </a:cubicBezTo>
                <a:cubicBezTo>
                  <a:pt x="120555" y="81886"/>
                  <a:pt x="94396" y="122829"/>
                  <a:pt x="68238" y="1637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82" name="TextBox 142"/>
          <p:cNvSpPr txBox="1">
            <a:spLocks noChangeArrowheads="1"/>
          </p:cNvSpPr>
          <p:nvPr/>
        </p:nvSpPr>
        <p:spPr bwMode="auto">
          <a:xfrm>
            <a:off x="9953625" y="24161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6183" name="TextBox 143"/>
          <p:cNvSpPr txBox="1">
            <a:spLocks noChangeArrowheads="1"/>
          </p:cNvSpPr>
          <p:nvPr/>
        </p:nvSpPr>
        <p:spPr bwMode="auto">
          <a:xfrm>
            <a:off x="9513889" y="2187575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60°</a:t>
            </a:r>
          </a:p>
        </p:txBody>
      </p:sp>
      <p:sp>
        <p:nvSpPr>
          <p:cNvPr id="6184" name="TextBox 144"/>
          <p:cNvSpPr txBox="1">
            <a:spLocks noChangeArrowheads="1"/>
          </p:cNvSpPr>
          <p:nvPr/>
        </p:nvSpPr>
        <p:spPr bwMode="auto">
          <a:xfrm>
            <a:off x="1473200" y="4194176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5)</a:t>
            </a: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2071688" y="4994275"/>
            <a:ext cx="438150" cy="42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505076" y="4333876"/>
            <a:ext cx="87313" cy="6715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514600" y="4994275"/>
            <a:ext cx="704850" cy="336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319338" y="4803776"/>
            <a:ext cx="214312" cy="314325"/>
          </a:xfrm>
          <a:custGeom>
            <a:avLst/>
            <a:gdLst>
              <a:gd name="connsiteX0" fmla="*/ 50861 w 214634"/>
              <a:gd name="connsiteY0" fmla="*/ 313898 h 313898"/>
              <a:gd name="connsiteX1" fmla="*/ 9918 w 214634"/>
              <a:gd name="connsiteY1" fmla="*/ 54591 h 313898"/>
              <a:gd name="connsiteX2" fmla="*/ 214634 w 214634"/>
              <a:gd name="connsiteY2" fmla="*/ 0 h 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4" h="313898">
                <a:moveTo>
                  <a:pt x="50861" y="313898"/>
                </a:moveTo>
                <a:cubicBezTo>
                  <a:pt x="16742" y="210402"/>
                  <a:pt x="-17377" y="106907"/>
                  <a:pt x="9918" y="54591"/>
                </a:cubicBezTo>
                <a:cubicBezTo>
                  <a:pt x="37213" y="2275"/>
                  <a:pt x="125923" y="1137"/>
                  <a:pt x="2146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2520950" y="4872038"/>
            <a:ext cx="242888" cy="246062"/>
          </a:xfrm>
          <a:custGeom>
            <a:avLst/>
            <a:gdLst>
              <a:gd name="connsiteX0" fmla="*/ 0 w 244225"/>
              <a:gd name="connsiteY0" fmla="*/ 0 h 245659"/>
              <a:gd name="connsiteX1" fmla="*/ 232012 w 244225"/>
              <a:gd name="connsiteY1" fmla="*/ 68239 h 245659"/>
              <a:gd name="connsiteX2" fmla="*/ 191068 w 244225"/>
              <a:gd name="connsiteY2" fmla="*/ 245659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25" h="245659">
                <a:moveTo>
                  <a:pt x="0" y="0"/>
                </a:moveTo>
                <a:cubicBezTo>
                  <a:pt x="100083" y="13648"/>
                  <a:pt x="200167" y="27296"/>
                  <a:pt x="232012" y="68239"/>
                </a:cubicBezTo>
                <a:cubicBezTo>
                  <a:pt x="263857" y="109182"/>
                  <a:pt x="227462" y="177420"/>
                  <a:pt x="191068" y="2456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301876" y="5145089"/>
            <a:ext cx="492125" cy="111125"/>
          </a:xfrm>
          <a:custGeom>
            <a:avLst/>
            <a:gdLst>
              <a:gd name="connsiteX0" fmla="*/ 0 w 491320"/>
              <a:gd name="connsiteY0" fmla="*/ 54591 h 110760"/>
              <a:gd name="connsiteX1" fmla="*/ 259308 w 491320"/>
              <a:gd name="connsiteY1" fmla="*/ 109182 h 110760"/>
              <a:gd name="connsiteX2" fmla="*/ 491320 w 491320"/>
              <a:gd name="connsiteY2" fmla="*/ 0 h 11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110760">
                <a:moveTo>
                  <a:pt x="0" y="54591"/>
                </a:moveTo>
                <a:cubicBezTo>
                  <a:pt x="88710" y="86436"/>
                  <a:pt x="177421" y="118281"/>
                  <a:pt x="259308" y="109182"/>
                </a:cubicBezTo>
                <a:cubicBezTo>
                  <a:pt x="341195" y="100084"/>
                  <a:pt x="416257" y="50042"/>
                  <a:pt x="49132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91" name="TextBox 148"/>
          <p:cNvSpPr txBox="1">
            <a:spLocks noChangeArrowheads="1"/>
          </p:cNvSpPr>
          <p:nvPr/>
        </p:nvSpPr>
        <p:spPr bwMode="auto">
          <a:xfrm>
            <a:off x="1809751" y="45910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130°</a:t>
            </a:r>
          </a:p>
        </p:txBody>
      </p:sp>
      <p:sp>
        <p:nvSpPr>
          <p:cNvPr id="6192" name="TextBox 149"/>
          <p:cNvSpPr txBox="1">
            <a:spLocks noChangeArrowheads="1"/>
          </p:cNvSpPr>
          <p:nvPr/>
        </p:nvSpPr>
        <p:spPr bwMode="auto">
          <a:xfrm>
            <a:off x="2232025" y="5241925"/>
            <a:ext cx="661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120°</a:t>
            </a:r>
          </a:p>
        </p:txBody>
      </p:sp>
      <p:sp>
        <p:nvSpPr>
          <p:cNvPr id="6193" name="TextBox 150"/>
          <p:cNvSpPr txBox="1">
            <a:spLocks noChangeArrowheads="1"/>
          </p:cNvSpPr>
          <p:nvPr/>
        </p:nvSpPr>
        <p:spPr bwMode="auto">
          <a:xfrm>
            <a:off x="2690814" y="4654550"/>
            <a:ext cx="26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6194" name="TextBox 151"/>
          <p:cNvSpPr txBox="1">
            <a:spLocks noChangeArrowheads="1"/>
          </p:cNvSpPr>
          <p:nvPr/>
        </p:nvSpPr>
        <p:spPr bwMode="auto">
          <a:xfrm>
            <a:off x="3638550" y="4206876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6)</a:t>
            </a:r>
          </a:p>
        </p:txBody>
      </p:sp>
      <p:grpSp>
        <p:nvGrpSpPr>
          <p:cNvPr id="6195" name="Group 41"/>
          <p:cNvGrpSpPr>
            <a:grpSpLocks/>
          </p:cNvGrpSpPr>
          <p:nvPr/>
        </p:nvGrpSpPr>
        <p:grpSpPr bwMode="auto">
          <a:xfrm>
            <a:off x="3808413" y="4333875"/>
            <a:ext cx="1890712" cy="996950"/>
            <a:chOff x="2284835" y="4334040"/>
            <a:chExt cx="1890947" cy="996090"/>
          </a:xfrm>
        </p:grpSpPr>
        <p:sp>
          <p:nvSpPr>
            <p:cNvPr id="40" name="Isosceles Triangle 39"/>
            <p:cNvSpPr/>
            <p:nvPr/>
          </p:nvSpPr>
          <p:spPr>
            <a:xfrm>
              <a:off x="2772258" y="4334040"/>
              <a:ext cx="1403524" cy="996090"/>
            </a:xfrm>
            <a:prstGeom prst="triangle">
              <a:avLst>
                <a:gd name="adj" fmla="val 283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2284835" y="5330130"/>
              <a:ext cx="1217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>
            <a:off x="4349751" y="5138738"/>
            <a:ext cx="258763" cy="196850"/>
          </a:xfrm>
          <a:custGeom>
            <a:avLst/>
            <a:gdLst>
              <a:gd name="connsiteX0" fmla="*/ 0 w 258815"/>
              <a:gd name="connsiteY0" fmla="*/ 6566 h 197635"/>
              <a:gd name="connsiteX1" fmla="*/ 68238 w 258815"/>
              <a:gd name="connsiteY1" fmla="*/ 6566 h 197635"/>
              <a:gd name="connsiteX2" fmla="*/ 245659 w 258815"/>
              <a:gd name="connsiteY2" fmla="*/ 74805 h 197635"/>
              <a:gd name="connsiteX3" fmla="*/ 232012 w 258815"/>
              <a:gd name="connsiteY3" fmla="*/ 197635 h 19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15" h="197635">
                <a:moveTo>
                  <a:pt x="0" y="6566"/>
                </a:moveTo>
                <a:cubicBezTo>
                  <a:pt x="13647" y="879"/>
                  <a:pt x="27295" y="-4807"/>
                  <a:pt x="68238" y="6566"/>
                </a:cubicBezTo>
                <a:cubicBezTo>
                  <a:pt x="109181" y="17939"/>
                  <a:pt x="218363" y="42960"/>
                  <a:pt x="245659" y="74805"/>
                </a:cubicBezTo>
                <a:cubicBezTo>
                  <a:pt x="272955" y="106650"/>
                  <a:pt x="252483" y="152142"/>
                  <a:pt x="232012" y="1976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4594225" y="4518025"/>
            <a:ext cx="273050" cy="109538"/>
          </a:xfrm>
          <a:custGeom>
            <a:avLst/>
            <a:gdLst>
              <a:gd name="connsiteX0" fmla="*/ 0 w 272955"/>
              <a:gd name="connsiteY0" fmla="*/ 54591 h 110759"/>
              <a:gd name="connsiteX1" fmla="*/ 163773 w 272955"/>
              <a:gd name="connsiteY1" fmla="*/ 109182 h 110759"/>
              <a:gd name="connsiteX2" fmla="*/ 272955 w 272955"/>
              <a:gd name="connsiteY2" fmla="*/ 0 h 1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955" h="110759">
                <a:moveTo>
                  <a:pt x="0" y="54591"/>
                </a:moveTo>
                <a:cubicBezTo>
                  <a:pt x="59140" y="86435"/>
                  <a:pt x="118281" y="118280"/>
                  <a:pt x="163773" y="109182"/>
                </a:cubicBezTo>
                <a:cubicBezTo>
                  <a:pt x="209265" y="100084"/>
                  <a:pt x="241110" y="50042"/>
                  <a:pt x="27295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5359401" y="5145088"/>
            <a:ext cx="149225" cy="190500"/>
          </a:xfrm>
          <a:custGeom>
            <a:avLst/>
            <a:gdLst>
              <a:gd name="connsiteX0" fmla="*/ 0 w 150125"/>
              <a:gd name="connsiteY0" fmla="*/ 191069 h 191069"/>
              <a:gd name="connsiteX1" fmla="*/ 54591 w 150125"/>
              <a:gd name="connsiteY1" fmla="*/ 68239 h 191069"/>
              <a:gd name="connsiteX2" fmla="*/ 150125 w 150125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125" h="191069">
                <a:moveTo>
                  <a:pt x="0" y="191069"/>
                </a:moveTo>
                <a:cubicBezTo>
                  <a:pt x="14785" y="145576"/>
                  <a:pt x="29570" y="100084"/>
                  <a:pt x="54591" y="68239"/>
                </a:cubicBezTo>
                <a:cubicBezTo>
                  <a:pt x="79612" y="36394"/>
                  <a:pt x="114868" y="18197"/>
                  <a:pt x="1501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4130676" y="5216526"/>
            <a:ext cx="219075" cy="119063"/>
          </a:xfrm>
          <a:custGeom>
            <a:avLst/>
            <a:gdLst>
              <a:gd name="connsiteX0" fmla="*/ 0 w 218365"/>
              <a:gd name="connsiteY0" fmla="*/ 119688 h 119688"/>
              <a:gd name="connsiteX1" fmla="*/ 81887 w 218365"/>
              <a:gd name="connsiteY1" fmla="*/ 10506 h 119688"/>
              <a:gd name="connsiteX2" fmla="*/ 218365 w 218365"/>
              <a:gd name="connsiteY2" fmla="*/ 10506 h 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5" h="119688">
                <a:moveTo>
                  <a:pt x="0" y="119688"/>
                </a:moveTo>
                <a:cubicBezTo>
                  <a:pt x="22746" y="74195"/>
                  <a:pt x="45493" y="28703"/>
                  <a:pt x="81887" y="10506"/>
                </a:cubicBezTo>
                <a:cubicBezTo>
                  <a:pt x="118281" y="-7691"/>
                  <a:pt x="168323" y="1407"/>
                  <a:pt x="218365" y="105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200" name="TextBox 153"/>
          <p:cNvSpPr txBox="1">
            <a:spLocks noChangeArrowheads="1"/>
          </p:cNvSpPr>
          <p:nvPr/>
        </p:nvSpPr>
        <p:spPr bwMode="auto">
          <a:xfrm>
            <a:off x="4497389" y="4895850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g</a:t>
            </a:r>
          </a:p>
        </p:txBody>
      </p:sp>
      <p:sp>
        <p:nvSpPr>
          <p:cNvPr id="6201" name="TextBox 154"/>
          <p:cNvSpPr txBox="1">
            <a:spLocks noChangeArrowheads="1"/>
          </p:cNvSpPr>
          <p:nvPr/>
        </p:nvSpPr>
        <p:spPr bwMode="auto">
          <a:xfrm>
            <a:off x="3979864" y="491807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6202" name="TextBox 155"/>
          <p:cNvSpPr txBox="1">
            <a:spLocks noChangeArrowheads="1"/>
          </p:cNvSpPr>
          <p:nvPr/>
        </p:nvSpPr>
        <p:spPr bwMode="auto">
          <a:xfrm>
            <a:off x="4541839" y="459105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40°</a:t>
            </a:r>
          </a:p>
        </p:txBody>
      </p:sp>
      <p:sp>
        <p:nvSpPr>
          <p:cNvPr id="6203" name="TextBox 156"/>
          <p:cNvSpPr txBox="1">
            <a:spLocks noChangeArrowheads="1"/>
          </p:cNvSpPr>
          <p:nvPr/>
        </p:nvSpPr>
        <p:spPr bwMode="auto">
          <a:xfrm>
            <a:off x="4956176" y="500380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62°</a:t>
            </a:r>
          </a:p>
        </p:txBody>
      </p:sp>
      <p:sp>
        <p:nvSpPr>
          <p:cNvPr id="6204" name="TextBox 157"/>
          <p:cNvSpPr txBox="1">
            <a:spLocks noChangeArrowheads="1"/>
          </p:cNvSpPr>
          <p:nvPr/>
        </p:nvSpPr>
        <p:spPr bwMode="auto">
          <a:xfrm>
            <a:off x="5946775" y="4206876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7)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6446838" y="5172075"/>
            <a:ext cx="1473200" cy="190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457950" y="4419600"/>
            <a:ext cx="0" cy="769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461125" y="4227513"/>
            <a:ext cx="1423988" cy="19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7885114" y="4221163"/>
            <a:ext cx="34925" cy="1147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464300" y="4408489"/>
            <a:ext cx="204788" cy="217487"/>
          </a:xfrm>
          <a:custGeom>
            <a:avLst/>
            <a:gdLst>
              <a:gd name="connsiteX0" fmla="*/ 0 w 204716"/>
              <a:gd name="connsiteY0" fmla="*/ 218364 h 218364"/>
              <a:gd name="connsiteX1" fmla="*/ 163773 w 204716"/>
              <a:gd name="connsiteY1" fmla="*/ 150125 h 218364"/>
              <a:gd name="connsiteX2" fmla="*/ 204716 w 204716"/>
              <a:gd name="connsiteY2" fmla="*/ 0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16" h="218364">
                <a:moveTo>
                  <a:pt x="0" y="218364"/>
                </a:moveTo>
                <a:cubicBezTo>
                  <a:pt x="64827" y="202441"/>
                  <a:pt x="129654" y="186519"/>
                  <a:pt x="163773" y="150125"/>
                </a:cubicBezTo>
                <a:cubicBezTo>
                  <a:pt x="197892" y="113731"/>
                  <a:pt x="201304" y="56865"/>
                  <a:pt x="20471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7651751" y="4271963"/>
            <a:ext cx="231775" cy="163512"/>
          </a:xfrm>
          <a:custGeom>
            <a:avLst/>
            <a:gdLst>
              <a:gd name="connsiteX0" fmla="*/ 0 w 232012"/>
              <a:gd name="connsiteY0" fmla="*/ 0 h 163773"/>
              <a:gd name="connsiteX1" fmla="*/ 95534 w 232012"/>
              <a:gd name="connsiteY1" fmla="*/ 109182 h 163773"/>
              <a:gd name="connsiteX2" fmla="*/ 232012 w 232012"/>
              <a:gd name="connsiteY2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12" h="163773">
                <a:moveTo>
                  <a:pt x="0" y="0"/>
                </a:moveTo>
                <a:cubicBezTo>
                  <a:pt x="28432" y="40943"/>
                  <a:pt x="56865" y="81886"/>
                  <a:pt x="95534" y="109182"/>
                </a:cubicBezTo>
                <a:cubicBezTo>
                  <a:pt x="134203" y="136478"/>
                  <a:pt x="183107" y="150125"/>
                  <a:pt x="232012" y="1637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5" name="Freeform 54"/>
          <p:cNvSpPr/>
          <p:nvPr/>
        </p:nvSpPr>
        <p:spPr>
          <a:xfrm>
            <a:off x="6464301" y="5035550"/>
            <a:ext cx="219075" cy="177800"/>
          </a:xfrm>
          <a:custGeom>
            <a:avLst/>
            <a:gdLst>
              <a:gd name="connsiteX0" fmla="*/ 0 w 218364"/>
              <a:gd name="connsiteY0" fmla="*/ 0 h 177421"/>
              <a:gd name="connsiteX1" fmla="*/ 177420 w 218364"/>
              <a:gd name="connsiteY1" fmla="*/ 54591 h 177421"/>
              <a:gd name="connsiteX2" fmla="*/ 218364 w 218364"/>
              <a:gd name="connsiteY2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4" h="177421">
                <a:moveTo>
                  <a:pt x="0" y="0"/>
                </a:moveTo>
                <a:cubicBezTo>
                  <a:pt x="70513" y="12510"/>
                  <a:pt x="141026" y="25021"/>
                  <a:pt x="177420" y="54591"/>
                </a:cubicBezTo>
                <a:cubicBezTo>
                  <a:pt x="213814" y="84161"/>
                  <a:pt x="216089" y="130791"/>
                  <a:pt x="218364" y="1774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7720014" y="5210175"/>
            <a:ext cx="204787" cy="139700"/>
          </a:xfrm>
          <a:custGeom>
            <a:avLst/>
            <a:gdLst>
              <a:gd name="connsiteX0" fmla="*/ 0 w 204716"/>
              <a:gd name="connsiteY0" fmla="*/ 140191 h 140191"/>
              <a:gd name="connsiteX1" fmla="*/ 95534 w 204716"/>
              <a:gd name="connsiteY1" fmla="*/ 17362 h 140191"/>
              <a:gd name="connsiteX2" fmla="*/ 204716 w 204716"/>
              <a:gd name="connsiteY2" fmla="*/ 3714 h 14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16" h="140191">
                <a:moveTo>
                  <a:pt x="0" y="140191"/>
                </a:moveTo>
                <a:cubicBezTo>
                  <a:pt x="30707" y="90149"/>
                  <a:pt x="61415" y="40108"/>
                  <a:pt x="95534" y="17362"/>
                </a:cubicBezTo>
                <a:cubicBezTo>
                  <a:pt x="129653" y="-5384"/>
                  <a:pt x="167184" y="-835"/>
                  <a:pt x="204716" y="37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213" name="TextBox 166"/>
          <p:cNvSpPr txBox="1">
            <a:spLocks noChangeArrowheads="1"/>
          </p:cNvSpPr>
          <p:nvPr/>
        </p:nvSpPr>
        <p:spPr bwMode="auto">
          <a:xfrm>
            <a:off x="6527800" y="4481514"/>
            <a:ext cx="66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130°</a:t>
            </a:r>
          </a:p>
        </p:txBody>
      </p:sp>
      <p:sp>
        <p:nvSpPr>
          <p:cNvPr id="6214" name="TextBox 167"/>
          <p:cNvSpPr txBox="1">
            <a:spLocks noChangeArrowheads="1"/>
          </p:cNvSpPr>
          <p:nvPr/>
        </p:nvSpPr>
        <p:spPr bwMode="auto">
          <a:xfrm>
            <a:off x="7359651" y="4351339"/>
            <a:ext cx="66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75°</a:t>
            </a:r>
          </a:p>
        </p:txBody>
      </p:sp>
      <p:sp>
        <p:nvSpPr>
          <p:cNvPr id="6215" name="TextBox 168"/>
          <p:cNvSpPr txBox="1">
            <a:spLocks noChangeArrowheads="1"/>
          </p:cNvSpPr>
          <p:nvPr/>
        </p:nvSpPr>
        <p:spPr bwMode="auto">
          <a:xfrm>
            <a:off x="7405689" y="495935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85°</a:t>
            </a:r>
          </a:p>
        </p:txBody>
      </p:sp>
      <p:sp>
        <p:nvSpPr>
          <p:cNvPr id="6216" name="TextBox 169"/>
          <p:cNvSpPr txBox="1">
            <a:spLocks noChangeArrowheads="1"/>
          </p:cNvSpPr>
          <p:nvPr/>
        </p:nvSpPr>
        <p:spPr bwMode="auto">
          <a:xfrm>
            <a:off x="6632575" y="484187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6217" name="TextBox 170"/>
          <p:cNvSpPr txBox="1">
            <a:spLocks noChangeArrowheads="1"/>
          </p:cNvSpPr>
          <p:nvPr/>
        </p:nvSpPr>
        <p:spPr bwMode="auto">
          <a:xfrm>
            <a:off x="8237539" y="4206876"/>
            <a:ext cx="55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8)</a:t>
            </a:r>
          </a:p>
        </p:txBody>
      </p:sp>
      <p:grpSp>
        <p:nvGrpSpPr>
          <p:cNvPr id="6218" name="Group 76"/>
          <p:cNvGrpSpPr>
            <a:grpSpLocks/>
          </p:cNvGrpSpPr>
          <p:nvPr/>
        </p:nvGrpSpPr>
        <p:grpSpPr bwMode="auto">
          <a:xfrm>
            <a:off x="8453439" y="4071939"/>
            <a:ext cx="1844675" cy="1844675"/>
            <a:chOff x="6928984" y="4071998"/>
            <a:chExt cx="1845381" cy="1845204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6928984" y="5309015"/>
              <a:ext cx="1845381" cy="190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8734662" y="4521389"/>
              <a:ext cx="14293" cy="787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7923139" y="4076761"/>
              <a:ext cx="824227" cy="458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7251369" y="4071998"/>
              <a:ext cx="671770" cy="1845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Rectangle 184"/>
          <p:cNvSpPr/>
          <p:nvPr/>
        </p:nvSpPr>
        <p:spPr>
          <a:xfrm>
            <a:off x="10142538" y="5197475"/>
            <a:ext cx="133350" cy="13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2" name="Freeform 8191"/>
          <p:cNvSpPr/>
          <p:nvPr/>
        </p:nvSpPr>
        <p:spPr>
          <a:xfrm>
            <a:off x="8756650" y="5308600"/>
            <a:ext cx="192088" cy="204788"/>
          </a:xfrm>
          <a:custGeom>
            <a:avLst/>
            <a:gdLst>
              <a:gd name="connsiteX0" fmla="*/ 0 w 191069"/>
              <a:gd name="connsiteY0" fmla="*/ 0 h 204717"/>
              <a:gd name="connsiteX1" fmla="*/ 40944 w 191069"/>
              <a:gd name="connsiteY1" fmla="*/ 136478 h 204717"/>
              <a:gd name="connsiteX2" fmla="*/ 191069 w 191069"/>
              <a:gd name="connsiteY2" fmla="*/ 204717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9" h="204717">
                <a:moveTo>
                  <a:pt x="0" y="0"/>
                </a:moveTo>
                <a:cubicBezTo>
                  <a:pt x="4549" y="51179"/>
                  <a:pt x="9099" y="102359"/>
                  <a:pt x="40944" y="136478"/>
                </a:cubicBezTo>
                <a:cubicBezTo>
                  <a:pt x="72789" y="170597"/>
                  <a:pt x="131929" y="187657"/>
                  <a:pt x="191069" y="2047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3" name="Freeform 8192"/>
          <p:cNvSpPr/>
          <p:nvPr/>
        </p:nvSpPr>
        <p:spPr>
          <a:xfrm>
            <a:off x="9043989" y="5118100"/>
            <a:ext cx="192087" cy="204788"/>
          </a:xfrm>
          <a:custGeom>
            <a:avLst/>
            <a:gdLst>
              <a:gd name="connsiteX0" fmla="*/ 0 w 192243"/>
              <a:gd name="connsiteY0" fmla="*/ 0 h 204717"/>
              <a:gd name="connsiteX1" fmla="*/ 163774 w 192243"/>
              <a:gd name="connsiteY1" fmla="*/ 54591 h 204717"/>
              <a:gd name="connsiteX2" fmla="*/ 191069 w 192243"/>
              <a:gd name="connsiteY2" fmla="*/ 204717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43" h="204717">
                <a:moveTo>
                  <a:pt x="0" y="0"/>
                </a:moveTo>
                <a:cubicBezTo>
                  <a:pt x="65964" y="10236"/>
                  <a:pt x="131929" y="20472"/>
                  <a:pt x="163774" y="54591"/>
                </a:cubicBezTo>
                <a:cubicBezTo>
                  <a:pt x="195619" y="88710"/>
                  <a:pt x="193344" y="146713"/>
                  <a:pt x="191069" y="2047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Freeform 8194"/>
          <p:cNvSpPr/>
          <p:nvPr/>
        </p:nvSpPr>
        <p:spPr>
          <a:xfrm>
            <a:off x="9371014" y="4189413"/>
            <a:ext cx="300037" cy="114300"/>
          </a:xfrm>
          <a:custGeom>
            <a:avLst/>
            <a:gdLst>
              <a:gd name="connsiteX0" fmla="*/ 0 w 300250"/>
              <a:gd name="connsiteY0" fmla="*/ 81886 h 113601"/>
              <a:gd name="connsiteX1" fmla="*/ 163773 w 300250"/>
              <a:gd name="connsiteY1" fmla="*/ 109182 h 113601"/>
              <a:gd name="connsiteX2" fmla="*/ 300250 w 300250"/>
              <a:gd name="connsiteY2" fmla="*/ 0 h 11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50" h="113601">
                <a:moveTo>
                  <a:pt x="0" y="81886"/>
                </a:moveTo>
                <a:cubicBezTo>
                  <a:pt x="56865" y="102358"/>
                  <a:pt x="113731" y="122830"/>
                  <a:pt x="163773" y="109182"/>
                </a:cubicBezTo>
                <a:cubicBezTo>
                  <a:pt x="213815" y="95534"/>
                  <a:pt x="300250" y="0"/>
                  <a:pt x="3002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6" name="Freeform 8195"/>
          <p:cNvSpPr/>
          <p:nvPr/>
        </p:nvSpPr>
        <p:spPr>
          <a:xfrm>
            <a:off x="10094913" y="4449764"/>
            <a:ext cx="163512" cy="217487"/>
          </a:xfrm>
          <a:custGeom>
            <a:avLst/>
            <a:gdLst>
              <a:gd name="connsiteX0" fmla="*/ 0 w 163773"/>
              <a:gd name="connsiteY0" fmla="*/ 0 h 218364"/>
              <a:gd name="connsiteX1" fmla="*/ 27296 w 163773"/>
              <a:gd name="connsiteY1" fmla="*/ 177421 h 218364"/>
              <a:gd name="connsiteX2" fmla="*/ 163773 w 163773"/>
              <a:gd name="connsiteY2" fmla="*/ 218364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3" h="218364">
                <a:moveTo>
                  <a:pt x="0" y="0"/>
                </a:moveTo>
                <a:cubicBezTo>
                  <a:pt x="0" y="70513"/>
                  <a:pt x="1" y="141027"/>
                  <a:pt x="27296" y="177421"/>
                </a:cubicBezTo>
                <a:cubicBezTo>
                  <a:pt x="54591" y="213815"/>
                  <a:pt x="109182" y="216089"/>
                  <a:pt x="163773" y="2183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224" name="TextBox 189"/>
          <p:cNvSpPr txBox="1">
            <a:spLocks noChangeArrowheads="1"/>
          </p:cNvSpPr>
          <p:nvPr/>
        </p:nvSpPr>
        <p:spPr bwMode="auto">
          <a:xfrm>
            <a:off x="8355014" y="537210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52°</a:t>
            </a:r>
          </a:p>
        </p:txBody>
      </p:sp>
      <p:sp>
        <p:nvSpPr>
          <p:cNvPr id="6225" name="TextBox 190"/>
          <p:cNvSpPr txBox="1">
            <a:spLocks noChangeArrowheads="1"/>
          </p:cNvSpPr>
          <p:nvPr/>
        </p:nvSpPr>
        <p:spPr bwMode="auto">
          <a:xfrm>
            <a:off x="9339264" y="4264025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97°</a:t>
            </a:r>
          </a:p>
        </p:txBody>
      </p:sp>
      <p:sp>
        <p:nvSpPr>
          <p:cNvPr id="6226" name="TextBox 191"/>
          <p:cNvSpPr txBox="1">
            <a:spLocks noChangeArrowheads="1"/>
          </p:cNvSpPr>
          <p:nvPr/>
        </p:nvSpPr>
        <p:spPr bwMode="auto">
          <a:xfrm>
            <a:off x="9191625" y="4927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j</a:t>
            </a:r>
          </a:p>
        </p:txBody>
      </p:sp>
      <p:sp>
        <p:nvSpPr>
          <p:cNvPr id="6227" name="TextBox 192"/>
          <p:cNvSpPr txBox="1">
            <a:spLocks noChangeArrowheads="1"/>
          </p:cNvSpPr>
          <p:nvPr/>
        </p:nvSpPr>
        <p:spPr bwMode="auto">
          <a:xfrm>
            <a:off x="9898064" y="45085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5088" y="3052764"/>
            <a:ext cx="262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Vertically opposite angles are equal</a:t>
            </a: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2373314" y="2792414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120°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743326" y="3051176"/>
            <a:ext cx="262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Vertically opposite angles are equal</a:t>
            </a:r>
          </a:p>
        </p:txBody>
      </p:sp>
      <p:sp>
        <p:nvSpPr>
          <p:cNvPr id="102" name="TextBox 9"/>
          <p:cNvSpPr txBox="1">
            <a:spLocks noChangeArrowheads="1"/>
          </p:cNvSpPr>
          <p:nvPr/>
        </p:nvSpPr>
        <p:spPr bwMode="auto">
          <a:xfrm>
            <a:off x="5564189" y="226060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30°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3846513" y="3500439"/>
            <a:ext cx="245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on a straight line add to 180°</a:t>
            </a:r>
          </a:p>
        </p:txBody>
      </p:sp>
      <p:sp>
        <p:nvSpPr>
          <p:cNvPr id="104" name="TextBox 9"/>
          <p:cNvSpPr txBox="1">
            <a:spLocks noChangeArrowheads="1"/>
          </p:cNvSpPr>
          <p:nvPr/>
        </p:nvSpPr>
        <p:spPr bwMode="auto">
          <a:xfrm>
            <a:off x="4791075" y="1785939"/>
            <a:ext cx="66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150°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154738" y="3055939"/>
            <a:ext cx="2455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on a straight line add to 180°</a:t>
            </a: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6542089" y="2074864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130°</a:t>
            </a:r>
          </a:p>
        </p:txBody>
      </p:sp>
      <p:sp>
        <p:nvSpPr>
          <p:cNvPr id="107" name="TextBox 9"/>
          <p:cNvSpPr txBox="1">
            <a:spLocks noChangeArrowheads="1"/>
          </p:cNvSpPr>
          <p:nvPr/>
        </p:nvSpPr>
        <p:spPr bwMode="auto">
          <a:xfrm>
            <a:off x="10098089" y="240665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30°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8335963" y="3063875"/>
            <a:ext cx="2455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on a straight line add to 180°</a:t>
            </a:r>
          </a:p>
        </p:txBody>
      </p:sp>
      <p:sp>
        <p:nvSpPr>
          <p:cNvPr id="109" name="TextBox 9"/>
          <p:cNvSpPr txBox="1">
            <a:spLocks noChangeArrowheads="1"/>
          </p:cNvSpPr>
          <p:nvPr/>
        </p:nvSpPr>
        <p:spPr bwMode="auto">
          <a:xfrm>
            <a:off x="8945564" y="236855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90°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604963" y="5894389"/>
            <a:ext cx="200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around  point add to 360°</a:t>
            </a:r>
          </a:p>
        </p:txBody>
      </p:sp>
      <p:sp>
        <p:nvSpPr>
          <p:cNvPr id="111" name="TextBox 9"/>
          <p:cNvSpPr txBox="1">
            <a:spLocks noChangeArrowheads="1"/>
          </p:cNvSpPr>
          <p:nvPr/>
        </p:nvSpPr>
        <p:spPr bwMode="auto">
          <a:xfrm>
            <a:off x="2773364" y="4557714"/>
            <a:ext cx="66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110°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908425" y="5916614"/>
            <a:ext cx="2052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in a triangle add to 180°</a:t>
            </a:r>
          </a:p>
        </p:txBody>
      </p:sp>
      <p:sp>
        <p:nvSpPr>
          <p:cNvPr id="113" name="TextBox 9"/>
          <p:cNvSpPr txBox="1">
            <a:spLocks noChangeArrowheads="1"/>
          </p:cNvSpPr>
          <p:nvPr/>
        </p:nvSpPr>
        <p:spPr bwMode="auto">
          <a:xfrm>
            <a:off x="4645025" y="4886325"/>
            <a:ext cx="661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78°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3719513" y="6324601"/>
            <a:ext cx="245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on a straight line add to 180°</a:t>
            </a:r>
          </a:p>
        </p:txBody>
      </p:sp>
      <p:sp>
        <p:nvSpPr>
          <p:cNvPr id="115" name="TextBox 9"/>
          <p:cNvSpPr txBox="1">
            <a:spLocks noChangeArrowheads="1"/>
          </p:cNvSpPr>
          <p:nvPr/>
        </p:nvSpPr>
        <p:spPr bwMode="auto">
          <a:xfrm>
            <a:off x="3606800" y="4792664"/>
            <a:ext cx="66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102°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6045201" y="5918201"/>
            <a:ext cx="233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in a quadrilateral add to 360°</a:t>
            </a:r>
          </a:p>
        </p:txBody>
      </p:sp>
      <p:sp>
        <p:nvSpPr>
          <p:cNvPr id="117" name="TextBox 9"/>
          <p:cNvSpPr txBox="1">
            <a:spLocks noChangeArrowheads="1"/>
          </p:cNvSpPr>
          <p:nvPr/>
        </p:nvSpPr>
        <p:spPr bwMode="auto">
          <a:xfrm>
            <a:off x="6716714" y="4832350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70°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8156575" y="5935664"/>
            <a:ext cx="262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Vertically opposite angles are equal</a:t>
            </a:r>
          </a:p>
        </p:txBody>
      </p:sp>
      <p:sp>
        <p:nvSpPr>
          <p:cNvPr id="119" name="TextBox 9"/>
          <p:cNvSpPr txBox="1">
            <a:spLocks noChangeArrowheads="1"/>
          </p:cNvSpPr>
          <p:nvPr/>
        </p:nvSpPr>
        <p:spPr bwMode="auto">
          <a:xfrm>
            <a:off x="9312275" y="4891089"/>
            <a:ext cx="66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52°</a:t>
            </a:r>
          </a:p>
        </p:txBody>
      </p:sp>
      <p:sp>
        <p:nvSpPr>
          <p:cNvPr id="120" name="TextBox 9"/>
          <p:cNvSpPr txBox="1">
            <a:spLocks noChangeArrowheads="1"/>
          </p:cNvSpPr>
          <p:nvPr/>
        </p:nvSpPr>
        <p:spPr bwMode="auto">
          <a:xfrm>
            <a:off x="9767889" y="4962525"/>
            <a:ext cx="661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90°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8342314" y="6362700"/>
            <a:ext cx="2333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</a:rPr>
              <a:t>Angles in a quadrilateral add to 360°</a:t>
            </a:r>
          </a:p>
        </p:txBody>
      </p:sp>
      <p:sp>
        <p:nvSpPr>
          <p:cNvPr id="122" name="TextBox 9"/>
          <p:cNvSpPr txBox="1">
            <a:spLocks noChangeArrowheads="1"/>
          </p:cNvSpPr>
          <p:nvPr/>
        </p:nvSpPr>
        <p:spPr bwMode="auto">
          <a:xfrm>
            <a:off x="9448800" y="4535489"/>
            <a:ext cx="66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</a:rPr>
              <a:t>121°</a:t>
            </a:r>
          </a:p>
        </p:txBody>
      </p:sp>
    </p:spTree>
    <p:extLst>
      <p:ext uri="{BB962C8B-B14F-4D97-AF65-F5344CB8AC3E}">
        <p14:creationId xmlns:p14="http://schemas.microsoft.com/office/powerpoint/2010/main" val="24107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881814" y="485775"/>
            <a:ext cx="378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197" name="Text Box 40"/>
          <p:cNvSpPr txBox="1">
            <a:spLocks noChangeArrowheads="1"/>
          </p:cNvSpPr>
          <p:nvPr/>
        </p:nvSpPr>
        <p:spPr bwMode="auto">
          <a:xfrm>
            <a:off x="1504951" y="1039814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TASK 1 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575050" y="5300664"/>
            <a:ext cx="2305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295775" y="222251"/>
            <a:ext cx="3816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 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44806" r="2979" b="18124"/>
          <a:stretch>
            <a:fillRect/>
          </a:stretch>
        </p:blipFill>
        <p:spPr bwMode="auto">
          <a:xfrm>
            <a:off x="1504951" y="1874838"/>
            <a:ext cx="9148763" cy="49831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3157539" y="1412876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Vertically Opposite Angles (Equal)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24163" y="3070225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45°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00589" y="2924175"/>
            <a:ext cx="7207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120°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35651" y="3708400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135°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431214" y="3159125"/>
            <a:ext cx="68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25°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780589" y="2092325"/>
            <a:ext cx="68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37°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35200" y="5822950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130°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81325" y="5286375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50°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91000" y="4491038"/>
            <a:ext cx="68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40°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62476" y="5319713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140°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72263" y="5589588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60°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40463" y="4683125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120°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94638" y="4797425"/>
            <a:ext cx="836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145°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324725" y="5332413"/>
            <a:ext cx="68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35°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174163" y="5581650"/>
            <a:ext cx="85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115°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821864" y="6351588"/>
            <a:ext cx="68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65°</a:t>
            </a:r>
          </a:p>
        </p:txBody>
      </p:sp>
    </p:spTree>
    <p:extLst>
      <p:ext uri="{BB962C8B-B14F-4D97-AF65-F5344CB8AC3E}">
        <p14:creationId xmlns:p14="http://schemas.microsoft.com/office/powerpoint/2010/main" val="41754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6881814" y="485775"/>
            <a:ext cx="378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245" name="Text Box 40"/>
          <p:cNvSpPr txBox="1">
            <a:spLocks noChangeArrowheads="1"/>
          </p:cNvSpPr>
          <p:nvPr/>
        </p:nvSpPr>
        <p:spPr bwMode="auto">
          <a:xfrm>
            <a:off x="1504951" y="1039814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TASK 2 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575050" y="5300664"/>
            <a:ext cx="2305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3562350" y="1427163"/>
            <a:ext cx="640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Angles on a straight line (180°)</a:t>
            </a:r>
          </a:p>
        </p:txBody>
      </p:sp>
      <p:grpSp>
        <p:nvGrpSpPr>
          <p:cNvPr id="10248" name="Group 2"/>
          <p:cNvGrpSpPr>
            <a:grpSpLocks/>
          </p:cNvGrpSpPr>
          <p:nvPr/>
        </p:nvGrpSpPr>
        <p:grpSpPr bwMode="auto">
          <a:xfrm>
            <a:off x="1490662" y="1858964"/>
            <a:ext cx="9177338" cy="4999037"/>
            <a:chOff x="-33457" y="1859607"/>
            <a:chExt cx="9177457" cy="4998393"/>
          </a:xfrm>
        </p:grpSpPr>
        <p:pic>
          <p:nvPicPr>
            <p:cNvPr id="1026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1" t="34564" r="2165" b="13004"/>
            <a:stretch>
              <a:fillRect/>
            </a:stretch>
          </p:blipFill>
          <p:spPr bwMode="auto">
            <a:xfrm>
              <a:off x="-19666" y="1859607"/>
              <a:ext cx="9163666" cy="4998393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33457" y="4358010"/>
              <a:ext cx="442919" cy="43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11326" y="258286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130°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71864" y="2686050"/>
            <a:ext cx="68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40°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84875" y="2541588"/>
            <a:ext cx="90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150°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75638" y="2765425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50°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394825" y="31559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65°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63725" y="4411663"/>
            <a:ext cx="75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145°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55975" y="44386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75°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75276" y="4454525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115°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54938" y="3970338"/>
            <a:ext cx="93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152°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755189" y="4483100"/>
            <a:ext cx="89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133°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6700" y="600710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54°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67213" y="5903913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117°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08663" y="549751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108°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48614" y="6273800"/>
            <a:ext cx="68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83°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564689" y="6283325"/>
            <a:ext cx="68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22°</a:t>
            </a:r>
          </a:p>
        </p:txBody>
      </p:sp>
    </p:spTree>
    <p:extLst>
      <p:ext uri="{BB962C8B-B14F-4D97-AF65-F5344CB8AC3E}">
        <p14:creationId xmlns:p14="http://schemas.microsoft.com/office/powerpoint/2010/main" val="2985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881814" y="485775"/>
            <a:ext cx="378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293" name="Text Box 40"/>
          <p:cNvSpPr txBox="1">
            <a:spLocks noChangeArrowheads="1"/>
          </p:cNvSpPr>
          <p:nvPr/>
        </p:nvSpPr>
        <p:spPr bwMode="auto">
          <a:xfrm>
            <a:off x="1504951" y="1039814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TASK 3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575050" y="5300664"/>
            <a:ext cx="2305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4295775" y="222251"/>
            <a:ext cx="3816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 </a:t>
            </a: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34032" r="3172" b="15974"/>
          <a:stretch>
            <a:fillRect/>
          </a:stretch>
        </p:blipFill>
        <p:spPr bwMode="auto">
          <a:xfrm>
            <a:off x="1504950" y="1847850"/>
            <a:ext cx="9163050" cy="50101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16"/>
          <p:cNvSpPr txBox="1">
            <a:spLocks noChangeArrowheads="1"/>
          </p:cNvSpPr>
          <p:nvPr/>
        </p:nvSpPr>
        <p:spPr bwMode="auto">
          <a:xfrm>
            <a:off x="3562350" y="1387476"/>
            <a:ext cx="6408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Angles around a point (360°)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93963" y="2863850"/>
            <a:ext cx="72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134°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02001" y="2786063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153°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30814" y="281305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62°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81964" y="28448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133°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037764" y="298608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53°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70189" y="53546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35°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89101" y="526097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81°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87726" y="517048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44°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57576" y="60531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75°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15101" y="5116513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32°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43501" y="538638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66°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91176" y="4667250"/>
            <a:ext cx="72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37°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73889" y="5256213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38°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419976" y="48006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52°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291388" y="6092825"/>
            <a:ext cx="72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99°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904289" y="517207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73°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186989" y="48514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12°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66276" y="465772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95°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590089" y="621188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95°</a:t>
            </a:r>
          </a:p>
        </p:txBody>
      </p:sp>
    </p:spTree>
    <p:extLst>
      <p:ext uri="{BB962C8B-B14F-4D97-AF65-F5344CB8AC3E}">
        <p14:creationId xmlns:p14="http://schemas.microsoft.com/office/powerpoint/2010/main" val="963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340" name="Text Box 40"/>
          <p:cNvSpPr txBox="1">
            <a:spLocks noChangeArrowheads="1"/>
          </p:cNvSpPr>
          <p:nvPr/>
        </p:nvSpPr>
        <p:spPr bwMode="auto">
          <a:xfrm>
            <a:off x="1504951" y="1039814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TASK 4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575050" y="5300664"/>
            <a:ext cx="2305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295775" y="222251"/>
            <a:ext cx="3816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 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10030" r="3471" b="12521"/>
          <a:stretch>
            <a:fillRect/>
          </a:stretch>
        </p:blipFill>
        <p:spPr bwMode="auto">
          <a:xfrm>
            <a:off x="1524001" y="1628776"/>
            <a:ext cx="9129713" cy="52292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4694239" y="1184276"/>
            <a:ext cx="640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Angles in a triangle (180°)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97176" y="23256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40°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52926" y="20478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65°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29301" y="19605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125°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89839" y="23447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63°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94863" y="2079625"/>
            <a:ext cx="722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42°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89164" y="31718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65°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40226" y="31638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74°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62614" y="31686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140°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91401" y="3357564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48°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020176" y="313531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40°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19289" y="46529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78°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11451" y="47132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133°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54489" y="461168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47°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57539" y="47196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128°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95914" y="4767264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79°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21351" y="443388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101°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04101" y="4832350"/>
            <a:ext cx="722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74°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46939" y="45307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42°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36063" y="4679951"/>
            <a:ext cx="722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23°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42351" y="47323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76°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06626" y="63579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81°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101976" y="62388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83°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052889" y="6032501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135°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49689" y="5610226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135°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49926" y="6265864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74°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32451" y="64706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69°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62851" y="62118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83°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278689" y="6343651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61°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109076" y="63309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164°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9858376" y="608171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164°</a:t>
            </a:r>
          </a:p>
        </p:txBody>
      </p:sp>
    </p:spTree>
    <p:extLst>
      <p:ext uri="{BB962C8B-B14F-4D97-AF65-F5344CB8AC3E}">
        <p14:creationId xmlns:p14="http://schemas.microsoft.com/office/powerpoint/2010/main" val="35262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6881814" y="485775"/>
            <a:ext cx="378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389" name="Text Box 40"/>
          <p:cNvSpPr txBox="1">
            <a:spLocks noChangeArrowheads="1"/>
          </p:cNvSpPr>
          <p:nvPr/>
        </p:nvSpPr>
        <p:spPr bwMode="auto">
          <a:xfrm>
            <a:off x="1504951" y="1039814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TASK 5 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575050" y="5300664"/>
            <a:ext cx="2305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295775" y="222251"/>
            <a:ext cx="3816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 </a:t>
            </a:r>
          </a:p>
        </p:txBody>
      </p: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4079875" y="1341438"/>
            <a:ext cx="640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Angles in a quadrilateral (360°)</a:t>
            </a:r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16840" r="1933" b="17735"/>
          <a:stretch>
            <a:fillRect/>
          </a:stretch>
        </p:blipFill>
        <p:spPr bwMode="auto">
          <a:xfrm>
            <a:off x="1504951" y="1803400"/>
            <a:ext cx="9148763" cy="50546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16163" y="2787651"/>
            <a:ext cx="722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70°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70351" y="22907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111°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95989" y="22796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58°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67651" y="28702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111°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99463" y="2852739"/>
            <a:ext cx="722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69°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448801" y="2276476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115°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448801" y="280193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103°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3788" y="4333876"/>
            <a:ext cx="722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52°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52713" y="4013200"/>
            <a:ext cx="722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121°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065588" y="4494214"/>
            <a:ext cx="722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101°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44876" y="44592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79°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842001" y="41497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131°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81763" y="4025901"/>
            <a:ext cx="722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43°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64414" y="4672014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113°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356601" y="36909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54°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21589" y="37750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126°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975726" y="3810000"/>
            <a:ext cx="722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144°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407526" y="434498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144°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891714" y="44862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77°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51089" y="63452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52°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52689" y="589121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102°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13051" y="605948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116°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962401" y="59578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75°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11676" y="6092826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113°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62476" y="6408739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64°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576889" y="567531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82°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924551" y="64166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62°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272214" y="60531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138°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00989" y="59864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67°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651751" y="5457826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47°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383464" y="6429376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85°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990014" y="57959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86°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836151" y="56483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86°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474201" y="6042026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94°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9799639" y="623093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86°</a:t>
            </a:r>
          </a:p>
        </p:txBody>
      </p:sp>
    </p:spTree>
    <p:extLst>
      <p:ext uri="{BB962C8B-B14F-4D97-AF65-F5344CB8AC3E}">
        <p14:creationId xmlns:p14="http://schemas.microsoft.com/office/powerpoint/2010/main" val="1750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152400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524001" y="428626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575050" y="5300664"/>
            <a:ext cx="2305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295775" y="222251"/>
            <a:ext cx="38163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 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1487487" y="1046163"/>
            <a:ext cx="3843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solidFill>
                  <a:srgbClr val="660066"/>
                </a:solidFill>
              </a:rPr>
              <a:t>EXTENSION </a:t>
            </a:r>
            <a:endParaRPr lang="en-US" altLang="en-US" sz="2400" b="1" u="sng">
              <a:solidFill>
                <a:srgbClr val="660066"/>
              </a:solidFill>
            </a:endParaRPr>
          </a:p>
        </p:txBody>
      </p:sp>
      <p:grpSp>
        <p:nvGrpSpPr>
          <p:cNvPr id="18439" name="Group 2"/>
          <p:cNvGrpSpPr>
            <a:grpSpLocks/>
          </p:cNvGrpSpPr>
          <p:nvPr/>
        </p:nvGrpSpPr>
        <p:grpSpPr bwMode="auto">
          <a:xfrm>
            <a:off x="1774825" y="1773239"/>
            <a:ext cx="8642350" cy="3455987"/>
            <a:chOff x="-8181" y="2275879"/>
            <a:chExt cx="8508717" cy="2606526"/>
          </a:xfrm>
        </p:grpSpPr>
        <p:pic>
          <p:nvPicPr>
            <p:cNvPr id="184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" t="35658" r="1469" b="37627"/>
            <a:stretch>
              <a:fillRect/>
            </a:stretch>
          </p:blipFill>
          <p:spPr bwMode="auto">
            <a:xfrm>
              <a:off x="-8181" y="2276872"/>
              <a:ext cx="8508717" cy="2605533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4453" y="2277076"/>
              <a:ext cx="570478" cy="40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61111" y="2275879"/>
              <a:ext cx="518900" cy="231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75584" y="2299825"/>
              <a:ext cx="572041" cy="40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0419" y="2299825"/>
              <a:ext cx="570477" cy="40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04587" y="2299825"/>
              <a:ext cx="572041" cy="40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1684338" y="2032001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030A0"/>
                </a:solidFill>
              </a:rPr>
              <a:t>1)</a:t>
            </a:r>
          </a:p>
        </p:txBody>
      </p:sp>
      <p:sp>
        <p:nvSpPr>
          <p:cNvPr id="18441" name="TextBox 24"/>
          <p:cNvSpPr txBox="1">
            <a:spLocks noChangeArrowheads="1"/>
          </p:cNvSpPr>
          <p:nvPr/>
        </p:nvSpPr>
        <p:spPr bwMode="auto">
          <a:xfrm>
            <a:off x="3886201" y="2028826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030A0"/>
                </a:solidFill>
              </a:rPr>
              <a:t>2)</a:t>
            </a:r>
          </a:p>
        </p:txBody>
      </p:sp>
      <p:sp>
        <p:nvSpPr>
          <p:cNvPr id="18442" name="TextBox 25"/>
          <p:cNvSpPr txBox="1">
            <a:spLocks noChangeArrowheads="1"/>
          </p:cNvSpPr>
          <p:nvPr/>
        </p:nvSpPr>
        <p:spPr bwMode="auto">
          <a:xfrm>
            <a:off x="5232401" y="2030414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030A0"/>
                </a:solidFill>
              </a:rPr>
              <a:t>3)</a:t>
            </a:r>
          </a:p>
        </p:txBody>
      </p:sp>
      <p:sp>
        <p:nvSpPr>
          <p:cNvPr id="18443" name="TextBox 26"/>
          <p:cNvSpPr txBox="1">
            <a:spLocks noChangeArrowheads="1"/>
          </p:cNvSpPr>
          <p:nvPr/>
        </p:nvSpPr>
        <p:spPr bwMode="auto">
          <a:xfrm>
            <a:off x="6888163" y="2030414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030A0"/>
                </a:solidFill>
              </a:rPr>
              <a:t>4)</a:t>
            </a:r>
          </a:p>
        </p:txBody>
      </p:sp>
      <p:sp>
        <p:nvSpPr>
          <p:cNvPr id="18444" name="TextBox 27"/>
          <p:cNvSpPr txBox="1">
            <a:spLocks noChangeArrowheads="1"/>
          </p:cNvSpPr>
          <p:nvPr/>
        </p:nvSpPr>
        <p:spPr bwMode="auto">
          <a:xfrm>
            <a:off x="8153401" y="203358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7030A0"/>
                </a:solidFill>
              </a:rPr>
              <a:t>5)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76451" y="3109914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40°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927351" y="26955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116°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98776" y="3495675"/>
            <a:ext cx="722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104°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57539" y="372903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86°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79926" y="2911475"/>
            <a:ext cx="722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64°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25951" y="25241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52°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21151" y="3689351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116°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11676" y="3689351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116°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97589" y="29686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18°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37264" y="27622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144°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89601" y="32400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36°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67389" y="39052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162°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51539" y="4405314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88°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46951" y="29051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60°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246939" y="32273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60°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489826" y="3370264"/>
            <a:ext cx="722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60°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580314" y="4052889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120°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977064" y="400526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120°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80239" y="43529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85°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786814" y="34702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100°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321801" y="39782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80°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199564" y="4370389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54°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545639" y="43656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7030A0"/>
                </a:solidFill>
              </a:rPr>
              <a:t>46°</a:t>
            </a:r>
          </a:p>
        </p:txBody>
      </p:sp>
    </p:spTree>
    <p:extLst>
      <p:ext uri="{BB962C8B-B14F-4D97-AF65-F5344CB8AC3E}">
        <p14:creationId xmlns:p14="http://schemas.microsoft.com/office/powerpoint/2010/main" val="10048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243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Corbel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EasiPC Services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Kinsella</dc:creator>
  <cp:lastModifiedBy>Gemma Kinsella</cp:lastModifiedBy>
  <cp:revision>1</cp:revision>
  <dcterms:created xsi:type="dcterms:W3CDTF">2020-05-04T10:09:40Z</dcterms:created>
  <dcterms:modified xsi:type="dcterms:W3CDTF">2020-05-04T10:10:11Z</dcterms:modified>
</cp:coreProperties>
</file>