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21" r:id="rId59"/>
    <p:sldId id="315" r:id="rId60"/>
    <p:sldId id="316" r:id="rId61"/>
    <p:sldId id="317" r:id="rId62"/>
    <p:sldId id="318" r:id="rId63"/>
    <p:sldId id="319" r:id="rId64"/>
    <p:sldId id="320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6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3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2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4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8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0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28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6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68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4BD1-1096-4E27-877D-71965766E3B9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03B1-5A84-4AF0-9F53-F7C1BEA2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0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 BLANCA" panose="02000000000000000000" pitchFamily="2" charset="0"/>
              </a:rPr>
              <a:t>Hawking’s Maths Quiz!!</a:t>
            </a:r>
            <a:endParaRPr lang="en-GB" dirty="0">
              <a:latin typeface="AR BLANCA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0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A music arena can hold 4464 people. If there are 36 different sections that can each hold the same amount of people, how many can fit in each section?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63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     </a:t>
            </a:r>
            <a:r>
              <a:rPr lang="en-GB" sz="8000" b="1" dirty="0" smtClean="0"/>
              <a:t>34+7x5-(18÷3)=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798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Find all of the common factors of 28, 56 and 70.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465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Write down all of the prime numbers between 40 and 80.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321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3 </a:t>
            </a:r>
            <a:br>
              <a:rPr lang="en-GB" sz="7200" b="1" dirty="0" smtClean="0"/>
            </a:br>
            <a:r>
              <a:rPr lang="en-GB" sz="7200" b="1" dirty="0" smtClean="0"/>
              <a:t>Fractions, Decimals and Percentages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21744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1. Order the fractions on your answer sheet from the smallest to largest.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00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Write down the missing equivalent fractions, decimals and percentages on your answer sheet.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5141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Jane had ¾ of a bottle of water. Henry had </a:t>
            </a:r>
            <a:r>
              <a:rPr lang="en-GB" sz="4000" b="1" baseline="30000" dirty="0" smtClean="0"/>
              <a:t>4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5</a:t>
            </a:r>
            <a:r>
              <a:rPr lang="en-GB" sz="4000" b="1" dirty="0" smtClean="0"/>
              <a:t> of a bottle of water. What fraction do they have altogether?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184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</a:t>
            </a:r>
            <a:r>
              <a:rPr lang="en-GB" sz="4000" b="1" baseline="30000" dirty="0" smtClean="0"/>
              <a:t>5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9</a:t>
            </a:r>
            <a:r>
              <a:rPr lang="en-GB" sz="4000" b="1" dirty="0" smtClean="0"/>
              <a:t> of a class are boys. Of those boys, </a:t>
            </a:r>
            <a:r>
              <a:rPr lang="en-GB" sz="4000" b="1" baseline="30000" dirty="0" smtClean="0"/>
              <a:t>3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7 </a:t>
            </a:r>
            <a:r>
              <a:rPr lang="en-GB" sz="4000" b="1" dirty="0" smtClean="0"/>
              <a:t>of them have glasses. What fraction of boys have glasses?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2804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Tina has </a:t>
            </a:r>
            <a:r>
              <a:rPr lang="en-GB" sz="4000" b="1" baseline="30000" dirty="0" smtClean="0"/>
              <a:t>4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5</a:t>
            </a:r>
            <a:r>
              <a:rPr lang="en-GB" sz="4000" b="1" dirty="0" smtClean="0"/>
              <a:t> of a tub of popcorn left. She shares it between 5 friends. What fraction do the 5 friends get each?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7279" y="4172755"/>
            <a:ext cx="8422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/>
              <a:t>Bonus Question: What is the percentage that each friend get?</a:t>
            </a:r>
            <a:endParaRPr lang="en-GB" sz="3600" b="1" i="1" dirty="0"/>
          </a:p>
        </p:txBody>
      </p:sp>
    </p:spTree>
    <p:extLst>
      <p:ext uri="{BB962C8B-B14F-4D97-AF65-F5344CB8AC3E}">
        <p14:creationId xmlns:p14="http://schemas.microsoft.com/office/powerpoint/2010/main" val="25137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84" y="20007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/>
              <a:t>Round 1 </a:t>
            </a:r>
            <a:br>
              <a:rPr lang="en-GB" sz="7200" b="1" dirty="0" smtClean="0"/>
            </a:br>
            <a:r>
              <a:rPr lang="en-GB" sz="7200" b="1" dirty="0" smtClean="0"/>
              <a:t>Number and Place Value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4593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4 </a:t>
            </a:r>
            <a:br>
              <a:rPr lang="en-GB" sz="7200" b="1" dirty="0" smtClean="0"/>
            </a:br>
            <a:r>
              <a:rPr lang="en-GB" sz="7200" b="1" dirty="0" smtClean="0"/>
              <a:t>Measurement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2619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1. Read this scale and estimate the value that the arrow is pointing to.</a:t>
            </a:r>
            <a:endParaRPr lang="en-GB" sz="4000" b="1" dirty="0"/>
          </a:p>
        </p:txBody>
      </p:sp>
      <p:pic>
        <p:nvPicPr>
          <p:cNvPr id="1026" name="Picture 2" descr="https://s-media-cache-ak0.pinimg.com/736x/97/42/bb/9742bbd2053242653396eb612f5c3ab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3" t="13750" r="9721" b="13090"/>
          <a:stretch/>
        </p:blipFill>
        <p:spPr bwMode="auto">
          <a:xfrm>
            <a:off x="3773509" y="1877231"/>
            <a:ext cx="4146997" cy="491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834130" y="4468969"/>
            <a:ext cx="231819" cy="12750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A rectangular playing field has an area of 600m</a:t>
            </a:r>
            <a:r>
              <a:rPr lang="en-GB" sz="4000" b="1" baseline="30000" dirty="0" smtClean="0"/>
              <a:t>2</a:t>
            </a:r>
            <a:r>
              <a:rPr lang="en-GB" sz="4000" b="1" dirty="0" smtClean="0"/>
              <a:t>. One length is 24m. What is the other length?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3182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How do you find the volume of a cube or cuboid?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2366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</a:t>
            </a:r>
            <a:r>
              <a:rPr lang="en-GB" sz="4000" b="1" i="1" dirty="0" smtClean="0"/>
              <a:t>1 mile = 1.6km</a:t>
            </a:r>
          </a:p>
          <a:p>
            <a:r>
              <a:rPr lang="en-GB" sz="4000" b="1" dirty="0" smtClean="0"/>
              <a:t>Using this, work out how many km is equivalent to 13 miles.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1291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Order the measurements on your answer sheet from largest to smallest.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0084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5 </a:t>
            </a:r>
            <a:br>
              <a:rPr lang="en-GB" sz="7200" b="1" dirty="0" smtClean="0"/>
            </a:br>
            <a:r>
              <a:rPr lang="en-GB" sz="7200" b="1" dirty="0" smtClean="0"/>
              <a:t>Geometry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19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GB" sz="4000" b="1" dirty="0" smtClean="0"/>
              <a:t>Complete this sentence:</a:t>
            </a:r>
          </a:p>
          <a:p>
            <a:r>
              <a:rPr lang="en-GB" sz="4000" b="1" i="1" dirty="0" smtClean="0"/>
              <a:t>The diameter of a circle is… and to find it, I can…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7974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Find all of the missing co-ordinates on your answer sheet.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276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Using the grid on your answer sheet, draw the net of a 3d shape which has 5 faces.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008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368" y="553792"/>
            <a:ext cx="10419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1. What is the value of the underlined digit in this number?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2444" y="2987899"/>
            <a:ext cx="7637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345,689.0</a:t>
            </a:r>
            <a:r>
              <a:rPr lang="en-GB" sz="8800" u="sng" dirty="0" smtClean="0"/>
              <a:t>9</a:t>
            </a:r>
            <a:r>
              <a:rPr lang="en-GB" sz="8800" dirty="0" smtClean="0"/>
              <a:t>7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774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A quadrilateral has a 55</a:t>
            </a:r>
            <a:r>
              <a:rPr lang="en-GB" sz="4000" b="1" dirty="0" smtClean="0">
                <a:sym typeface="Symbol" panose="05050102010706020507" pitchFamily="18" charset="2"/>
              </a:rPr>
              <a:t> angle, a right angle and a 67  angle. What is the value of the missing angle?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1649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Write down the mathematical name for this shape:</a:t>
            </a:r>
            <a:endParaRPr lang="en-GB" sz="4000" b="1" dirty="0"/>
          </a:p>
        </p:txBody>
      </p:sp>
      <p:pic>
        <p:nvPicPr>
          <p:cNvPr id="2052" name="Picture 4" descr="http://www.kidsmathgamesonline.com/images/pictures/shapes/tetrahed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9448">
            <a:off x="3491202" y="2128512"/>
            <a:ext cx="4455061" cy="445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6 </a:t>
            </a:r>
            <a:br>
              <a:rPr lang="en-GB" sz="7200" b="1" dirty="0" smtClean="0"/>
            </a:br>
            <a:r>
              <a:rPr lang="en-GB" sz="7200" b="1" dirty="0" smtClean="0"/>
              <a:t>Statistics, Ratio, Proportion and Algebra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5870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1</a:t>
            </a:r>
            <a:r>
              <a:rPr lang="en-GB" sz="4000" b="1" dirty="0" smtClean="0"/>
              <a:t>. </a:t>
            </a:r>
            <a:r>
              <a:rPr lang="en-GB" sz="4000" b="1" dirty="0" smtClean="0"/>
              <a:t>Tim needs 20ml of squash and 70ml water to make enough for one drink. How many ml of water would he need for 8 drinks?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235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A quiz team get the following results in each round:</a:t>
            </a:r>
          </a:p>
          <a:p>
            <a:endParaRPr lang="en-GB" sz="4000" b="1" dirty="0"/>
          </a:p>
          <a:p>
            <a:r>
              <a:rPr lang="en-GB" sz="3200" b="1" i="1" dirty="0" smtClean="0"/>
              <a:t>Round 1 = 4</a:t>
            </a:r>
          </a:p>
          <a:p>
            <a:r>
              <a:rPr lang="en-GB" sz="3200" b="1" i="1" dirty="0" smtClean="0"/>
              <a:t>Round 2 = 7</a:t>
            </a:r>
          </a:p>
          <a:p>
            <a:r>
              <a:rPr lang="en-GB" sz="3200" b="1" i="1" dirty="0" smtClean="0"/>
              <a:t>Round 3 = 9</a:t>
            </a:r>
          </a:p>
          <a:p>
            <a:r>
              <a:rPr lang="en-GB" sz="3200" b="1" i="1" dirty="0" smtClean="0"/>
              <a:t>Round 4 = 4</a:t>
            </a:r>
          </a:p>
          <a:p>
            <a:r>
              <a:rPr lang="en-GB" sz="3200" b="1" i="1" dirty="0" smtClean="0"/>
              <a:t>Round 5 = 6</a:t>
            </a:r>
          </a:p>
          <a:p>
            <a:r>
              <a:rPr lang="en-GB" sz="3200" b="1" i="1" dirty="0" smtClean="0"/>
              <a:t>Round 6 = 6</a:t>
            </a:r>
          </a:p>
          <a:p>
            <a:endParaRPr lang="en-GB" sz="3200" b="1" i="1" dirty="0"/>
          </a:p>
          <a:p>
            <a:r>
              <a:rPr lang="en-GB" sz="4400" b="1" dirty="0" smtClean="0"/>
              <a:t>What is their mean score?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4478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If 40 people were asked, estimate the number of people who chose Football.</a:t>
            </a:r>
            <a:endParaRPr lang="en-GB" sz="4000" b="1" dirty="0"/>
          </a:p>
        </p:txBody>
      </p:sp>
      <p:pic>
        <p:nvPicPr>
          <p:cNvPr id="11266" name="Picture 2" descr="https://www.liverpool.ac.uk/~cll/lskills/WN/pie%20char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42" y="2348895"/>
            <a:ext cx="6167951" cy="40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0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In a school with 500 children, 48% are girls. How many are boys?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976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7 </a:t>
            </a:r>
            <a:br>
              <a:rPr lang="en-GB" sz="7200" b="1" dirty="0" smtClean="0"/>
            </a:br>
            <a:r>
              <a:rPr lang="en-GB" sz="7200" b="1" dirty="0" smtClean="0"/>
              <a:t>Arithmetic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2674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1.   1278÷100=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9367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¾ x </a:t>
            </a:r>
            <a:r>
              <a:rPr lang="en-GB" sz="4000" b="1" baseline="30000" dirty="0" smtClean="0"/>
              <a:t>6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7 =</a:t>
            </a:r>
            <a:endParaRPr lang="en-GB" sz="4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2709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433" y="2125014"/>
            <a:ext cx="10419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Write ‘six million, two hundred and three thousand, seven hundred and twelve’ in numerals.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7614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134,500 – 24,568=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6768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    6.8+9.03=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0196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√64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953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Bonus Round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9846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2. What is 34.678 rounded to the nearest 2dp, 1dp and whole number?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363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How many minutes are there in 2 days?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498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Write 765 in Roman Numerals.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499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To find the cost of a bag of pick and mix sweets, you have to multiply the number of sweets by 12p and add 26p for the bag.</a:t>
            </a:r>
          </a:p>
          <a:p>
            <a:r>
              <a:rPr lang="en-GB" sz="4000" b="1" dirty="0" smtClean="0"/>
              <a:t>What is the formula for finding the cost of a bag of pick and mix sweets?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312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1 </a:t>
            </a:r>
            <a:br>
              <a:rPr lang="en-GB" sz="7200" b="1" dirty="0" smtClean="0"/>
            </a:br>
            <a:r>
              <a:rPr lang="en-GB" sz="7200" b="1" dirty="0" smtClean="0"/>
              <a:t>Number and Place Value 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41801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1" y="309541"/>
            <a:ext cx="10689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The value of the digit is </a:t>
            </a:r>
            <a:r>
              <a:rPr lang="en-GB" sz="3200" baseline="30000" dirty="0" smtClean="0"/>
              <a:t>9</a:t>
            </a:r>
            <a:r>
              <a:rPr lang="en-GB" sz="3200" dirty="0" smtClean="0"/>
              <a:t>/</a:t>
            </a:r>
            <a:r>
              <a:rPr lang="en-GB" sz="3200" baseline="-25000" dirty="0" smtClean="0"/>
              <a:t>10</a:t>
            </a:r>
            <a:r>
              <a:rPr lang="en-GB" sz="3200" dirty="0" smtClean="0"/>
              <a:t> or nine tenths.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28030" y="992754"/>
            <a:ext cx="10689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</a:t>
            </a:r>
            <a:r>
              <a:rPr lang="en-GB" sz="3200" b="1" dirty="0" smtClean="0"/>
              <a:t>Six </a:t>
            </a:r>
            <a:r>
              <a:rPr lang="en-GB" sz="3200" b="1" dirty="0"/>
              <a:t>million, two hundred and three thousand, seven hundred and twelve </a:t>
            </a:r>
            <a:r>
              <a:rPr lang="en-GB" sz="3200" dirty="0" smtClean="0"/>
              <a:t>in numerals:</a:t>
            </a:r>
          </a:p>
          <a:p>
            <a:r>
              <a:rPr lang="en-GB" sz="3200" dirty="0" smtClean="0"/>
              <a:t>6,203,712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8030" y="3890875"/>
            <a:ext cx="10689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. </a:t>
            </a:r>
            <a:r>
              <a:rPr lang="en-GB" sz="3200" b="1" dirty="0"/>
              <a:t>Round 1,234,545 to the nearest</a:t>
            </a:r>
            <a:r>
              <a:rPr lang="en-GB" sz="3200" b="1" dirty="0" smtClean="0"/>
              <a:t>:</a:t>
            </a:r>
          </a:p>
          <a:p>
            <a:r>
              <a:rPr lang="en-GB" sz="3200" dirty="0" smtClean="0"/>
              <a:t>Hundred: 1,234,500</a:t>
            </a:r>
          </a:p>
          <a:p>
            <a:r>
              <a:rPr lang="en-GB" sz="3200" dirty="0" smtClean="0"/>
              <a:t>Thousand: 1,235,000</a:t>
            </a:r>
          </a:p>
          <a:p>
            <a:r>
              <a:rPr lang="en-GB" sz="3200" dirty="0" smtClean="0"/>
              <a:t>Hundred Thousand: 1,200,000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8030" y="2740444"/>
            <a:ext cx="10689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8030" y="6020357"/>
            <a:ext cx="10689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</a:t>
            </a:r>
            <a:r>
              <a:rPr lang="en-GB" sz="3200" b="1" dirty="0" smtClean="0"/>
              <a:t>34 less than 3 is </a:t>
            </a:r>
            <a:r>
              <a:rPr lang="en-GB" sz="3200" dirty="0" smtClean="0"/>
              <a:t>-31 </a:t>
            </a:r>
            <a:endParaRPr lang="en-GB" sz="3200" dirty="0"/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15828" t="35184" r="52266" b="43476"/>
          <a:stretch/>
        </p:blipFill>
        <p:spPr bwMode="auto">
          <a:xfrm>
            <a:off x="1137951" y="2790414"/>
            <a:ext cx="2712832" cy="1033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402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419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Use &lt; &gt; or = to compare the amounts on your answer sheet.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318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2 </a:t>
            </a:r>
            <a:br>
              <a:rPr lang="en-GB" sz="7200" b="1" dirty="0" smtClean="0"/>
            </a:br>
            <a:r>
              <a:rPr lang="en-GB" sz="7200" b="1" dirty="0" smtClean="0"/>
              <a:t>The Four Operations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5160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 smtClean="0"/>
              <a:t>. Harry will train for 31.5 hours.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11367" y="1261678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Each section of the music arena can hold 124 people.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1364" y="1846453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      34+7x5-(18÷3)=63</a:t>
            </a:r>
            <a:endParaRPr lang="en-GB" sz="3200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3284112" y="2672268"/>
            <a:ext cx="862885" cy="425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6200000">
            <a:off x="2251655" y="2649059"/>
            <a:ext cx="862885" cy="425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25013" y="3213182"/>
            <a:ext cx="318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34+35-6=63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1363" y="3797957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 </a:t>
            </a:r>
            <a:r>
              <a:rPr lang="en-GB" sz="3200" dirty="0"/>
              <a:t>T</a:t>
            </a:r>
            <a:r>
              <a:rPr lang="en-GB" sz="3200" dirty="0" smtClean="0"/>
              <a:t>he common factors of 28, 56 and 70 are: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 1, 2, 7, 14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1362" y="4900933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All of the prime numbers between 40 and 80 are: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 41, 43, 47, 53, 59, 61, 67, 71, 73, 79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6014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63957" y="1408314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3 </a:t>
            </a:r>
            <a:br>
              <a:rPr lang="en-GB" sz="7200" b="1" dirty="0" smtClean="0"/>
            </a:br>
            <a:r>
              <a:rPr lang="en-GB" sz="7200" b="1" dirty="0" smtClean="0"/>
              <a:t>Fractions, Decimals and Percentages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0115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6" y="476519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/>
              <a:t>From smallest to largest:</a:t>
            </a:r>
          </a:p>
          <a:p>
            <a:r>
              <a:rPr lang="en-GB" sz="3200" dirty="0" smtClean="0"/>
              <a:t>¼  </a:t>
            </a:r>
            <a:r>
              <a:rPr lang="en-GB" sz="3200" baseline="30000" dirty="0" smtClean="0"/>
              <a:t>3</a:t>
            </a:r>
            <a:r>
              <a:rPr lang="en-GB" sz="3200" dirty="0" smtClean="0"/>
              <a:t>/</a:t>
            </a:r>
            <a:r>
              <a:rPr lang="en-GB" sz="3200" baseline="-25000" dirty="0" smtClean="0"/>
              <a:t>7</a:t>
            </a:r>
            <a:r>
              <a:rPr lang="en-GB" sz="3200" dirty="0" smtClean="0"/>
              <a:t>  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/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89396" y="1476464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Write down the missing equivalent fractions, decimals and percentage: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9393" y="3173927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</a:t>
            </a:r>
            <a:r>
              <a:rPr lang="en-GB" sz="4000" dirty="0" smtClean="0"/>
              <a:t>. ¾ + </a:t>
            </a:r>
            <a:r>
              <a:rPr lang="en-GB" sz="4000" baseline="30000" dirty="0" smtClean="0"/>
              <a:t>4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5</a:t>
            </a:r>
            <a:r>
              <a:rPr lang="en-GB" sz="4000" dirty="0" smtClean="0"/>
              <a:t> = </a:t>
            </a:r>
            <a:r>
              <a:rPr lang="en-GB" sz="4000" baseline="30000" dirty="0" smtClean="0"/>
              <a:t>31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20</a:t>
            </a:r>
            <a:r>
              <a:rPr lang="en-GB" sz="4000" dirty="0" smtClean="0"/>
              <a:t> = 1 </a:t>
            </a:r>
            <a:r>
              <a:rPr lang="en-GB" sz="4000" baseline="30000" dirty="0" smtClean="0"/>
              <a:t>11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20</a:t>
            </a:r>
            <a:endParaRPr lang="en-GB" sz="4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489394" y="3943660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 </a:t>
            </a:r>
            <a:r>
              <a:rPr lang="en-GB" sz="4000" baseline="30000" dirty="0" smtClean="0"/>
              <a:t>5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9</a:t>
            </a:r>
            <a:r>
              <a:rPr lang="en-GB" sz="4000" dirty="0" smtClean="0"/>
              <a:t> x </a:t>
            </a:r>
            <a:r>
              <a:rPr lang="en-GB" sz="4000" baseline="30000" dirty="0" smtClean="0"/>
              <a:t>3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7 = </a:t>
            </a:r>
            <a:r>
              <a:rPr lang="en-GB" sz="4000" baseline="30000" dirty="0" smtClean="0"/>
              <a:t>15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63 = </a:t>
            </a:r>
            <a:r>
              <a:rPr lang="en-GB" sz="4000" baseline="30000" dirty="0" smtClean="0"/>
              <a:t>5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7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4917848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</a:t>
            </a:r>
            <a:r>
              <a:rPr lang="en-GB" sz="4000" baseline="30000" dirty="0" smtClean="0"/>
              <a:t>4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5 </a:t>
            </a:r>
            <a:r>
              <a:rPr lang="en-GB" sz="4000" dirty="0" smtClean="0"/>
              <a:t>÷ 5 = </a:t>
            </a:r>
            <a:r>
              <a:rPr lang="en-GB" sz="4000" baseline="30000" dirty="0" smtClean="0"/>
              <a:t>4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25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22101" y="5625734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/>
              <a:t>Bonus: 16%</a:t>
            </a:r>
            <a:endParaRPr lang="en-GB" sz="32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5821" t="52207" r="52400" b="27503"/>
          <a:stretch/>
        </p:blipFill>
        <p:spPr>
          <a:xfrm>
            <a:off x="2944596" y="2001170"/>
            <a:ext cx="3275900" cy="117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4 </a:t>
            </a:r>
            <a:br>
              <a:rPr lang="en-GB" sz="7200" b="1" dirty="0" smtClean="0"/>
            </a:br>
            <a:r>
              <a:rPr lang="en-GB" sz="7200" b="1" dirty="0" smtClean="0"/>
              <a:t>Measurement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42110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6" y="476519"/>
            <a:ext cx="1088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The scale was showing approximately 2350g (2.35kg). Any answers between 2320g (2.32kg) and 2370g (2.37kg) will be accepted.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89395" y="1880316"/>
            <a:ext cx="1088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A rectangular playing field has an area of 600m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. One length is 24m. </a:t>
            </a:r>
          </a:p>
          <a:p>
            <a:r>
              <a:rPr lang="en-GB" sz="3200" dirty="0" smtClean="0"/>
              <a:t>The other length is 25m.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9392" y="3509083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 To find the volume of a cuboid, you multiply the length by the width, by the height (V=LWH)</a:t>
            </a:r>
            <a:endParaRPr lang="en-GB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89393" y="4645408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 </a:t>
            </a:r>
            <a:r>
              <a:rPr lang="en-GB" sz="3200" i="1" dirty="0" smtClean="0"/>
              <a:t>1 mile = 1.6km</a:t>
            </a:r>
          </a:p>
          <a:p>
            <a:r>
              <a:rPr lang="en-GB" sz="3200" dirty="0" smtClean="0"/>
              <a:t>13miles = 20.8km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9391" y="5722626"/>
            <a:ext cx="1088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From largest to smallest:</a:t>
            </a:r>
          </a:p>
          <a:p>
            <a:r>
              <a:rPr lang="en-GB" sz="3200" dirty="0"/>
              <a:t>666ml, 0.66l, 0.606l, 66ml, 60ml, 0.006l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96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5 </a:t>
            </a:r>
            <a:br>
              <a:rPr lang="en-GB" sz="7200" b="1" dirty="0" smtClean="0"/>
            </a:br>
            <a:r>
              <a:rPr lang="en-GB" sz="7200" b="1" dirty="0" smtClean="0"/>
              <a:t>Geometry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1283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216" y="141668"/>
            <a:ext cx="108826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The diameter of a circle is </a:t>
            </a:r>
            <a:r>
              <a:rPr lang="en-GB" sz="3200" b="1" dirty="0" smtClean="0"/>
              <a:t>the distance from one edge of a circle to the opposite, running through the centre</a:t>
            </a:r>
            <a:r>
              <a:rPr lang="en-GB" sz="3200" dirty="0" smtClean="0"/>
              <a:t> and to find it, I can </a:t>
            </a:r>
            <a:r>
              <a:rPr lang="en-GB" sz="3200" b="1" dirty="0" smtClean="0"/>
              <a:t>double the radius </a:t>
            </a:r>
            <a:r>
              <a:rPr lang="en-GB" sz="3200" b="1" i="1" dirty="0" smtClean="0"/>
              <a:t>or </a:t>
            </a:r>
            <a:r>
              <a:rPr lang="en-GB" sz="3200" b="1" dirty="0" smtClean="0"/>
              <a:t>measure the distance from one edge to the opposite edge, going through the centre.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1216" y="2203771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Find the missing co-ordinates on your answer sheet.</a:t>
            </a:r>
            <a:endParaRPr lang="en-GB" sz="3200" dirty="0"/>
          </a:p>
        </p:txBody>
      </p:sp>
      <p:pic>
        <p:nvPicPr>
          <p:cNvPr id="8" name="Picture 7" descr="https://dryuc24b85zbr.cloudfront.net/tes/resources/11166846/image?width=500&amp;height=500&amp;version=144786392800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3" t="40705" r="4383" b="35350"/>
          <a:stretch/>
        </p:blipFill>
        <p:spPr bwMode="auto">
          <a:xfrm>
            <a:off x="1724812" y="3381643"/>
            <a:ext cx="7857070" cy="29418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92439" y="3681099"/>
            <a:ext cx="114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(2,7)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2727" y="5263054"/>
            <a:ext cx="114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(6,3)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3752" y="5263054"/>
            <a:ext cx="114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(3, 3)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1" y="3681099"/>
            <a:ext cx="1654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(10,10)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6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kidsmathgamesonline.com/images/pictures/shapes/tetrahedr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9448">
            <a:off x="4310808" y="5351566"/>
            <a:ext cx="1337267" cy="133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8915" y="4850649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This is called a tetrahedron.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1214" y="3865764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 A quadrilateral has a 55</a:t>
            </a:r>
            <a:r>
              <a:rPr lang="en-GB" sz="3200" dirty="0" smtClean="0">
                <a:sym typeface="Symbol" panose="05050102010706020507" pitchFamily="18" charset="2"/>
              </a:rPr>
              <a:t> angle, a right angle and a 67  angle. </a:t>
            </a:r>
            <a:r>
              <a:rPr lang="en-GB" sz="3200" dirty="0">
                <a:sym typeface="Symbol" panose="05050102010706020507" pitchFamily="18" charset="2"/>
              </a:rPr>
              <a:t> </a:t>
            </a:r>
            <a:endParaRPr lang="en-GB" sz="3200" dirty="0" smtClean="0">
              <a:sym typeface="Symbol" panose="05050102010706020507" pitchFamily="18" charset="2"/>
            </a:endParaRPr>
          </a:p>
          <a:p>
            <a:r>
              <a:rPr lang="en-GB" sz="3200" dirty="0">
                <a:sym typeface="Symbol" panose="05050102010706020507" pitchFamily="18" charset="2"/>
              </a:rPr>
              <a:t> </a:t>
            </a:r>
            <a:r>
              <a:rPr lang="en-GB" sz="3200" dirty="0" smtClean="0">
                <a:sym typeface="Symbol" panose="05050102010706020507" pitchFamily="18" charset="2"/>
              </a:rPr>
              <a:t>   The missing angle is 148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8914" y="251408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 Using the grid on your answer sheet, draw the net of a 3d shape which has 5 faces.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42" y="1513089"/>
            <a:ext cx="2333625" cy="2352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643" y="1411993"/>
            <a:ext cx="2381250" cy="2381250"/>
          </a:xfrm>
          <a:prstGeom prst="rect">
            <a:avLst/>
          </a:prstGeom>
        </p:spPr>
      </p:pic>
      <p:pic>
        <p:nvPicPr>
          <p:cNvPr id="1026" name="Picture 2" descr="http://ww2.justanswer.com/uploads/benjitodd7/2009-10-15_080733_Prism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569" y="1254262"/>
            <a:ext cx="2884142" cy="269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0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117649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6 </a:t>
            </a:r>
            <a:br>
              <a:rPr lang="en-GB" sz="7200" b="1" dirty="0" smtClean="0"/>
            </a:br>
            <a:r>
              <a:rPr lang="en-GB" sz="7200" b="1" dirty="0" smtClean="0"/>
              <a:t>Statistics, Ratio, Proportion and Algebra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40994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41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4. Round 1,234,545 to the nearest: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2282" y="1571223"/>
            <a:ext cx="5937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a. Hundred</a:t>
            </a:r>
          </a:p>
          <a:p>
            <a:r>
              <a:rPr lang="en-GB" sz="4000" dirty="0" smtClean="0"/>
              <a:t>b. Thousand</a:t>
            </a:r>
          </a:p>
          <a:p>
            <a:r>
              <a:rPr lang="en-GB" sz="4000" dirty="0" smtClean="0"/>
              <a:t>c. Hundred thousand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48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67" y="1631010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 smtClean="0"/>
              <a:t>. </a:t>
            </a:r>
            <a:r>
              <a:rPr lang="en-GB" sz="3200" dirty="0" smtClean="0"/>
              <a:t>Tim needs 560ml of water.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11367" y="2215785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. </a:t>
            </a:r>
            <a:r>
              <a:rPr lang="en-GB" sz="3200" dirty="0" smtClean="0"/>
              <a:t>The quiz team’s mean score was 6.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1367" y="2800560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. </a:t>
            </a:r>
            <a:r>
              <a:rPr lang="en-GB" sz="3200" dirty="0" smtClean="0"/>
              <a:t>Between 14 and 16 people chose football.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11366" y="3308390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. </a:t>
            </a:r>
            <a:r>
              <a:rPr lang="en-GB" sz="3200" dirty="0" smtClean="0"/>
              <a:t>In a school with 500 children, there are 260 boys.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458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185907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7 </a:t>
            </a:r>
            <a:br>
              <a:rPr lang="en-GB" sz="7200" b="1" dirty="0" smtClean="0"/>
            </a:br>
            <a:r>
              <a:rPr lang="en-GB" sz="7200" b="1" dirty="0" smtClean="0"/>
              <a:t>Arithmetic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4288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1.</a:t>
            </a:r>
            <a:r>
              <a:rPr lang="en-GB" sz="4000" b="1" dirty="0" smtClean="0"/>
              <a:t>   1278÷100= </a:t>
            </a:r>
            <a:r>
              <a:rPr lang="en-GB" sz="4000" dirty="0" smtClean="0"/>
              <a:t>12.78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1368" y="1261678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2. </a:t>
            </a:r>
            <a:r>
              <a:rPr lang="en-GB" sz="4000" b="1" dirty="0" smtClean="0"/>
              <a:t>¾ x </a:t>
            </a:r>
            <a:r>
              <a:rPr lang="en-GB" sz="4000" b="1" baseline="30000" dirty="0" smtClean="0"/>
              <a:t>6</a:t>
            </a:r>
            <a:r>
              <a:rPr lang="en-GB" sz="4000" b="1" dirty="0" smtClean="0"/>
              <a:t>/</a:t>
            </a:r>
            <a:r>
              <a:rPr lang="en-GB" sz="4000" b="1" baseline="-25000" dirty="0" smtClean="0"/>
              <a:t>7 = </a:t>
            </a:r>
            <a:r>
              <a:rPr lang="en-GB" sz="4000" baseline="30000" dirty="0" smtClean="0"/>
              <a:t>18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28 = </a:t>
            </a:r>
            <a:r>
              <a:rPr lang="en-GB" sz="4000" baseline="30000" dirty="0" smtClean="0"/>
              <a:t>9</a:t>
            </a:r>
            <a:r>
              <a:rPr lang="en-GB" sz="4000" dirty="0" smtClean="0"/>
              <a:t>/</a:t>
            </a:r>
            <a:r>
              <a:rPr lang="en-GB" sz="4000" baseline="-25000" dirty="0" smtClean="0"/>
              <a:t>14</a:t>
            </a:r>
            <a:endParaRPr lang="en-GB" sz="40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811367" y="1969564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3. </a:t>
            </a:r>
            <a:r>
              <a:rPr lang="en-GB" sz="4000" b="1" dirty="0" smtClean="0"/>
              <a:t>134,500 – 24,568= </a:t>
            </a:r>
            <a:r>
              <a:rPr lang="en-GB" sz="4000" dirty="0" smtClean="0"/>
              <a:t>109,932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11367" y="2677450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4.     </a:t>
            </a:r>
            <a:r>
              <a:rPr lang="en-GB" sz="4000" b="1" dirty="0" smtClean="0"/>
              <a:t>6.8+9.03= </a:t>
            </a:r>
            <a:r>
              <a:rPr lang="en-GB" sz="4000" dirty="0" smtClean="0"/>
              <a:t>15.83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1366" y="3385336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5. </a:t>
            </a:r>
            <a:r>
              <a:rPr lang="en-GB" sz="4000" b="1" dirty="0" smtClean="0"/>
              <a:t>√64 = </a:t>
            </a:r>
            <a:r>
              <a:rPr lang="en-GB" sz="4000" dirty="0" smtClean="0"/>
              <a:t>8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1440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Bonus Round</a:t>
            </a:r>
          </a:p>
          <a:p>
            <a:pPr algn="ctr"/>
            <a:r>
              <a:rPr lang="en-GB" sz="7200" b="1" dirty="0" smtClean="0"/>
              <a:t>Answers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225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811367" y="1631010"/>
            <a:ext cx="108826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 smtClean="0"/>
              <a:t>. </a:t>
            </a:r>
            <a:r>
              <a:rPr lang="en-GB" sz="3200" dirty="0" smtClean="0"/>
              <a:t>What is 34.678 rounded to the nearest </a:t>
            </a:r>
          </a:p>
          <a:p>
            <a:r>
              <a:rPr lang="en-GB" sz="3200" dirty="0" smtClean="0"/>
              <a:t>    2dp = 34.68</a:t>
            </a:r>
          </a:p>
          <a:p>
            <a:r>
              <a:rPr lang="en-GB" sz="3200" dirty="0" smtClean="0"/>
              <a:t>    1dp = 34.7</a:t>
            </a:r>
          </a:p>
          <a:p>
            <a:r>
              <a:rPr lang="en-GB" sz="3200" dirty="0" smtClean="0"/>
              <a:t>    Whole number = 35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1366" y="3693113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. </a:t>
            </a:r>
            <a:r>
              <a:rPr lang="en-GB" sz="3200" dirty="0" smtClean="0"/>
              <a:t>There are 2880 minutes in 2 days.</a:t>
            </a:r>
            <a:endParaRPr lang="en-GB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811365" y="4277888"/>
            <a:ext cx="1088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. </a:t>
            </a:r>
            <a:r>
              <a:rPr lang="en-GB" sz="3200" dirty="0" smtClean="0"/>
              <a:t>765 in Roman Numerals is DCCLXV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11364" y="4862663"/>
            <a:ext cx="10882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smtClean="0"/>
              <a:t>. </a:t>
            </a:r>
            <a:r>
              <a:rPr lang="en-GB" sz="3200" dirty="0" smtClean="0"/>
              <a:t>To find the cost of a bag of pick and mix sweets,  the formula is C=12n+26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4742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5. Write down the number which is 34 less than 3.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514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684" y="20007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 smtClean="0"/>
              <a:t>Round 2 </a:t>
            </a:r>
            <a:br>
              <a:rPr lang="en-GB" sz="7200" b="1" dirty="0" smtClean="0"/>
            </a:br>
            <a:r>
              <a:rPr lang="en-GB" sz="7200" b="1" dirty="0" smtClean="0"/>
              <a:t>The Four Operations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3413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553792"/>
            <a:ext cx="10882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1</a:t>
            </a:r>
            <a:r>
              <a:rPr lang="en-GB" sz="4000" b="1" dirty="0" smtClean="0"/>
              <a:t>. Harry goes to football training for 1 ½ hours a day. How many hours will he train for in 3 weeks?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449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1297</Words>
  <Application>Microsoft Office PowerPoint</Application>
  <PresentationFormat>Widescreen</PresentationFormat>
  <Paragraphs>138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 BLANCA</vt:lpstr>
      <vt:lpstr>Arial</vt:lpstr>
      <vt:lpstr>Calibri</vt:lpstr>
      <vt:lpstr>Calibri Light</vt:lpstr>
      <vt:lpstr>Symbol</vt:lpstr>
      <vt:lpstr>Office Theme</vt:lpstr>
      <vt:lpstr>Hawking’s Maths Quiz!!</vt:lpstr>
      <vt:lpstr>Round 1  Number and Place 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Wychall Primary School’s</dc:title>
  <dc:creator>Holly Brooks</dc:creator>
  <cp:lastModifiedBy>Gemma Kinsella</cp:lastModifiedBy>
  <cp:revision>34</cp:revision>
  <dcterms:created xsi:type="dcterms:W3CDTF">2016-04-25T18:21:02Z</dcterms:created>
  <dcterms:modified xsi:type="dcterms:W3CDTF">2020-04-25T15:17:46Z</dcterms:modified>
</cp:coreProperties>
</file>